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70" r:id="rId2"/>
  </p:sldMasterIdLst>
  <p:sldIdLst>
    <p:sldId id="256" r:id="rId3"/>
    <p:sldId id="365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89" r:id="rId34"/>
    <p:sldId id="290" r:id="rId35"/>
    <p:sldId id="291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5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slide" Target="slides/slide53.xml" /><Relationship Id="rId63" Type="http://schemas.openxmlformats.org/officeDocument/2006/relationships/slide" Target="slides/slide61.xml" /><Relationship Id="rId68" Type="http://schemas.openxmlformats.org/officeDocument/2006/relationships/slide" Target="slides/slide66.xml" /><Relationship Id="rId76" Type="http://schemas.openxmlformats.org/officeDocument/2006/relationships/slide" Target="slides/slide74.xml" /><Relationship Id="rId84" Type="http://schemas.openxmlformats.org/officeDocument/2006/relationships/slide" Target="slides/slide82.xml" /><Relationship Id="rId89" Type="http://schemas.openxmlformats.org/officeDocument/2006/relationships/tableStyles" Target="tableStyles.xml" /><Relationship Id="rId7" Type="http://schemas.openxmlformats.org/officeDocument/2006/relationships/slide" Target="slides/slide5.xml" /><Relationship Id="rId71" Type="http://schemas.openxmlformats.org/officeDocument/2006/relationships/slide" Target="slides/slide69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slide" Target="slides/slide56.xml" /><Relationship Id="rId66" Type="http://schemas.openxmlformats.org/officeDocument/2006/relationships/slide" Target="slides/slide64.xml" /><Relationship Id="rId74" Type="http://schemas.openxmlformats.org/officeDocument/2006/relationships/slide" Target="slides/slide72.xml" /><Relationship Id="rId79" Type="http://schemas.openxmlformats.org/officeDocument/2006/relationships/slide" Target="slides/slide77.xml" /><Relationship Id="rId87" Type="http://schemas.openxmlformats.org/officeDocument/2006/relationships/viewProps" Target="viewProps.xml" /><Relationship Id="rId5" Type="http://schemas.openxmlformats.org/officeDocument/2006/relationships/slide" Target="slides/slide3.xml" /><Relationship Id="rId61" Type="http://schemas.openxmlformats.org/officeDocument/2006/relationships/slide" Target="slides/slide59.xml" /><Relationship Id="rId82" Type="http://schemas.openxmlformats.org/officeDocument/2006/relationships/slide" Target="slides/slide80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slide" Target="slides/slide54.xml" /><Relationship Id="rId64" Type="http://schemas.openxmlformats.org/officeDocument/2006/relationships/slide" Target="slides/slide62.xml" /><Relationship Id="rId69" Type="http://schemas.openxmlformats.org/officeDocument/2006/relationships/slide" Target="slides/slide67.xml" /><Relationship Id="rId77" Type="http://schemas.openxmlformats.org/officeDocument/2006/relationships/slide" Target="slides/slide75.xml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72" Type="http://schemas.openxmlformats.org/officeDocument/2006/relationships/slide" Target="slides/slide70.xml" /><Relationship Id="rId80" Type="http://schemas.openxmlformats.org/officeDocument/2006/relationships/slide" Target="slides/slide78.xml" /><Relationship Id="rId85" Type="http://schemas.openxmlformats.org/officeDocument/2006/relationships/slide" Target="slides/slide83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slide" Target="slides/slide57.xml" /><Relationship Id="rId67" Type="http://schemas.openxmlformats.org/officeDocument/2006/relationships/slide" Target="slides/slide65.xml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slide" Target="slides/slide60.xml" /><Relationship Id="rId70" Type="http://schemas.openxmlformats.org/officeDocument/2006/relationships/slide" Target="slides/slide68.xml" /><Relationship Id="rId75" Type="http://schemas.openxmlformats.org/officeDocument/2006/relationships/slide" Target="slides/slide73.xml" /><Relationship Id="rId83" Type="http://schemas.openxmlformats.org/officeDocument/2006/relationships/slide" Target="slides/slide81.xml" /><Relationship Id="rId88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slide" Target="slides/slide55.xml" /><Relationship Id="rId10" Type="http://schemas.openxmlformats.org/officeDocument/2006/relationships/slide" Target="slides/slide8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slide" Target="slides/slide58.xml" /><Relationship Id="rId65" Type="http://schemas.openxmlformats.org/officeDocument/2006/relationships/slide" Target="slides/slide63.xml" /><Relationship Id="rId73" Type="http://schemas.openxmlformats.org/officeDocument/2006/relationships/slide" Target="slides/slide71.xml" /><Relationship Id="rId78" Type="http://schemas.openxmlformats.org/officeDocument/2006/relationships/slide" Target="slides/slide76.xml" /><Relationship Id="rId81" Type="http://schemas.openxmlformats.org/officeDocument/2006/relationships/slide" Target="slides/slide79.xml" /><Relationship Id="rId86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835B70C-E7AA-4A90-AE2F-BD0C2A563BFD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2FBD192E-DFF7-4B35-8E8B-19CF1CA05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fr-FR" altLang="fr-FR">
                <a:latin typeface="Arial" panose="020B0604020202020204" pitchFamily="34" charset="0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BF1DE54-3B35-4E1C-BAC5-CD6E439E87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B273EF6-FD53-4D33-9F72-B704987D94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A04655E-C7B8-4D4F-A316-39C1EFBC6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3 w 1000"/>
                <a:gd name="T1" fmla="*/ 761 h 1000"/>
                <a:gd name="T2" fmla="*/ 0 w 1000"/>
                <a:gd name="T3" fmla="*/ 761 h 1000"/>
                <a:gd name="T4" fmla="*/ 0 w 1000"/>
                <a:gd name="T5" fmla="*/ 0 h 1000"/>
                <a:gd name="T6" fmla="*/ 3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09FC2FD-BB5D-4261-A667-CD84774E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4 w 1000"/>
                <a:gd name="T3" fmla="*/ 0 h 1000"/>
                <a:gd name="T4" fmla="*/ 4 w 1000"/>
                <a:gd name="T5" fmla="*/ 645 h 1000"/>
                <a:gd name="T6" fmla="*/ 0 w 1000"/>
                <a:gd name="T7" fmla="*/ 645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C8E2890-486B-4826-92CA-8D78C854E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25DA5AB-A7B4-4E93-A660-2B83CDB11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DD7477B-B075-4B4D-A0AE-631924154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4597-3D65-4D7D-8D35-7FCA29368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94395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BF5526-1C9B-485E-B423-FA64D7CE3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15FF30-21B7-42B8-B158-09A0C7913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665100-DE16-4787-9425-AEE9B0E80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34D9-6438-4A97-8A4C-5AED78A851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39118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F582F7-645E-422D-A3BC-FCF857536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BF5A59-5D7E-469C-A6C9-C4AF79B8E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566BA4-9C79-45C3-8549-F4A797CC5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CA3E-C133-49F6-8EC9-EF7A1A25AC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00196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5AAB35A-82DA-44AA-B578-BA99A8EF08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>
              <a:extLst>
                <a:ext uri="{FF2B5EF4-FFF2-40B4-BE49-F238E27FC236}">
                  <a16:creationId xmlns:a16="http://schemas.microsoft.com/office/drawing/2014/main" id="{49580DA4-1A5D-48CD-BD2A-B33893E49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857F96-BF6E-4537-92BD-08D296BF3FAB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>
              <a:extLst>
                <a:ext uri="{FF2B5EF4-FFF2-40B4-BE49-F238E27FC236}">
                  <a16:creationId xmlns:a16="http://schemas.microsoft.com/office/drawing/2014/main" id="{F050DC48-02FB-40DE-A39A-0177E253B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>
              <a:extLst>
                <a:ext uri="{FF2B5EF4-FFF2-40B4-BE49-F238E27FC236}">
                  <a16:creationId xmlns:a16="http://schemas.microsoft.com/office/drawing/2014/main" id="{AFE4BE44-DDE3-4281-8764-930DA5022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2A761FD4-8430-4FB1-AF00-F13508AF14ED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DA59B3-613F-4E5D-B5A0-108603C7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B23B0E-D0A6-47D4-A9CE-68DEB586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038904-2934-4AF4-9BB6-533F1AF9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0209-AC08-46EA-86DA-C1F84395D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47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9544FCF-93A6-48DD-9F36-37FEEFFB92DC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79D28-24EA-4CF1-99E7-29822CC9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A29401-215F-4823-9F07-CCCFCF6B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0A7F5-A496-4193-BBDB-46C3E64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2EA0-208C-4995-86FC-34AB315214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341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E787A596-BEFE-4907-8F06-1CEFA00124CE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9296F-6614-4AE6-9C7A-F77DB54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08C2B9-EF55-42E2-B535-2A240467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DBE737-8003-4CE3-A304-127EA435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3FA4-78F5-47E9-A63F-82D3369F73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94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73AA80E5-39DB-4CC3-B119-5D2E18E263BE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396741-64A3-462F-B6E6-57FAFEC8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D4EF28-69E1-451F-ABCA-53E7727F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44F42F-9965-47B0-9DCA-0D523A76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247B-3A3E-49C2-8884-99E09D2DF8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29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F0417620-7302-405C-8223-A0601F0A188A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324CBEF-DC79-43A5-AD57-A1F784EC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2A00FCE-0400-4581-9C05-D0D3C13F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0A34D48-052D-4AAB-9A9E-8A07C64F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4B6D-2119-4FC2-9334-D1A0F62BB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23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098B5EC5-AD93-416A-AE95-0B6D479A46EB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69C8750-7C93-48BB-B38B-22C98E21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F1DF176-B22F-4C2B-989E-5C35597A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7D76C8-4312-414A-902B-D565C39B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D23B-9812-46BE-ACC9-9A9C0B9A04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80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E07211-B793-486C-928C-600325A4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4DD0D5-4EC9-46D7-81CE-A401E0F5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B7A765-A9D2-4E49-AFEA-8582BBB6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6BA3-3E38-4F3F-BE5A-56490666C9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711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9FD50FF8-D035-43A6-BD84-E66F4709A578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EC6AD1-6D8C-4456-BAB7-EB0CFD96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3373A6-7BAF-4918-8E96-082563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EE47541-2A02-44B1-BAAD-19FB9A6C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B145-71DA-43B9-B2E4-BB2222874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12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C305D9-B47D-42D7-8626-8B8E63FEF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804CCF0-1B73-4D5A-9E18-B0183F6B2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B8A8267-6799-4786-9870-B22C2703F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DFA7-4709-4563-AD53-658E0030D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661693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88415A-6E35-42E5-AA45-EC02DF3B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071534-E6BC-4CC3-8021-05A86575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BAC83C-E918-41F1-86E8-4A8A9519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2A37-12EA-471B-A6EC-827AC71009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02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F8560E-4FA3-4E4B-81EA-930DA6D1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142CD7-61E2-46C5-B92B-7D40935F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44211-627A-403E-BC4D-20F958BD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556-C336-43EC-B76C-D258B9F821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06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658DBEBE-3FE6-4D1F-856E-E3D9E1DDA4B8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23C039-4B06-4A33-A188-51C29B0B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BA13A-40B3-4FE3-86C3-C1155B6D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5B0C2F-DB7C-4443-9606-D87AF1C9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2B08-E6C7-4723-8452-A55FB1A86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07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3DE05CAE-CE26-490E-9625-56B0C58B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72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F0684F1-0B9F-4FA1-B588-ABF81F44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en-US" sz="7200"/>
              <a:t>”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224D96FE-92D2-46EF-BA21-7BB051BB6171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317CF9-26CF-41F5-A2BA-8D3EB9EBB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165505-1CD4-4CC6-9C4F-57EB43B985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1C1A2A-830D-490E-8CE8-D08AE07E7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27AD-B7AC-45F6-87AF-E3F07B5211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52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2657C-1877-4073-937F-49FDE779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E54F-1723-415D-BF4A-329478EE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E23-7D40-438D-8453-676BBE88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00F1-11F3-43B1-BF07-3B79813619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478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658B1772-4EB4-49F1-91E8-516B44C4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800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07A86DB-C1A4-4C0D-A702-E2EF35819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en-US" sz="8000"/>
              <a:t>”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EC7C2D5A-7668-404F-BBAA-59B7B93F930D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92159D-E215-400D-99CA-6E4C507498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A57B05-EAFE-4E3E-A2E5-AD0ACC57D5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89A9B1-BEB0-44CF-8778-D2B54A30A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57FF-1BD0-4BC0-ABC7-914189E2A5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82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59DE555B-68BB-453E-81FF-E1ABBC24F92F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22EC996-02F7-4C6E-A043-A418CC2124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B9AA65-063E-4FCA-9685-54FDE15083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7B09B-C095-4E72-B1D6-FAD577F1A1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715E-1A0C-4D28-9F58-C9241D39F2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261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A0D3D4F5-74A1-4DAD-A474-53D0957CFE36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7C91C7-7600-4878-957A-3B62201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C522F8-4502-4599-849D-9C70D79F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8A7116-6631-4D07-9E0F-D32532AF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27B1-AF83-4E0E-AFC9-B10A1158FF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1481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C2259799-D9CE-480F-AADB-5AB56116C453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2EB855-DEE7-4861-916A-21EFA88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623227-5496-470D-82DC-CDDF40EF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7809B-AA94-4678-BFE6-02C5D482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9D43-1907-4B37-B92B-8B139B418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147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8A1E18-D86A-4F4C-B051-D29F58611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1901D3-930C-4A68-AEEF-D40EE5474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B20652-02DA-4EB8-8A2B-02783A261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5404-87CD-46CE-91D9-080ED5C42D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017094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FFF2BF-EF12-4072-9806-0C7F82DE0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316B76-7A20-4230-828C-C712E5069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2B0218B-74A2-4C9B-846E-140E87EF7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33D0-D86F-40FB-B0A5-E673271595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19416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C4215-B952-4E54-BECF-B1E84E30E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7518CD-1F95-42F5-8B09-57EC97E0F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5BDD2-97A4-4CD3-A2A3-312722FDE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B56A-8D19-4DF4-9565-CCF1120E22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32168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D3794F8-D331-4850-877A-6CEB3DF01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DF2B22-48F5-481F-9085-D55B328DB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65D4A9A-2917-470E-81F7-7A1036CE1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7028-914B-4750-8E07-C09EC6F0E6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90209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498559E-9081-4EC4-9311-B983CBC0E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9F16A38-2C16-4F3D-9E68-2538CD5D8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627967-5E78-4F0E-A545-E459DDA39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FA46-695A-4A06-AF80-C8EA5C16C3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8954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1A42BB-6DEC-47B9-98C0-A050F429E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DDD2E20-BAD2-458C-A485-B52D70F0D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6340488-25BD-4BA0-8F0F-3296D2263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EC57-DFC5-4033-BF2D-DC600614A5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394101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D7E5E6-9606-46C7-9FB5-7944BE8AF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75993C2-8CDE-4457-A5BC-0E8EF0AC4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39023DA-0B0B-4AF8-BC34-96C3855C4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B03F-DE6F-49F4-987D-3AA82D17DF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05073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C29733-C7CB-4723-B6CF-CAD1C81E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F4E160-752A-4251-9D43-CF623087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0AA0F9-0A88-4787-BB69-B673B9D75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AE8236-E951-4DC7-A9B6-D330D7686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9A4C528A-1232-4367-B32E-378BC9CB50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0711" name="Rectangle 7">
            <a:extLst>
              <a:ext uri="{FF2B5EF4-FFF2-40B4-BE49-F238E27FC236}">
                <a16:creationId xmlns:a16="http://schemas.microsoft.com/office/drawing/2014/main" id="{57900F3D-BEA9-49CF-A8E9-B4FA7DA30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0712" name="Rectangle 8">
            <a:extLst>
              <a:ext uri="{FF2B5EF4-FFF2-40B4-BE49-F238E27FC236}">
                <a16:creationId xmlns:a16="http://schemas.microsoft.com/office/drawing/2014/main" id="{24F8F65B-38F8-4ADD-B9C1-D3A30D1BDD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fld id="{F2AA76A4-A8A9-4026-A021-06A18CE91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E2901984-FA7E-427D-AAC2-BF529209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006D685D-8111-434E-A3D5-CF79D6BC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>
            <a:extLst>
              <a:ext uri="{FF2B5EF4-FFF2-40B4-BE49-F238E27FC236}">
                <a16:creationId xmlns:a16="http://schemas.microsoft.com/office/drawing/2014/main" id="{CCC707DE-9F6C-4AE7-87A8-CF195ABF5A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2056" name="Picture 7" descr="SD-PanelContent.png">
              <a:extLst>
                <a:ext uri="{FF2B5EF4-FFF2-40B4-BE49-F238E27FC236}">
                  <a16:creationId xmlns:a16="http://schemas.microsoft.com/office/drawing/2014/main" id="{FD25F6D4-FC0C-43D4-A52D-9CC5C4C59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AD170-BC0D-485D-9BCC-DCBF353F2F93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>
              <a:extLst>
                <a:ext uri="{FF2B5EF4-FFF2-40B4-BE49-F238E27FC236}">
                  <a16:creationId xmlns:a16="http://schemas.microsoft.com/office/drawing/2014/main" id="{960EFDC5-8631-4A50-A1EE-5D165A3E9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>
              <a:extLst>
                <a:ext uri="{FF2B5EF4-FFF2-40B4-BE49-F238E27FC236}">
                  <a16:creationId xmlns:a16="http://schemas.microsoft.com/office/drawing/2014/main" id="{AC7FDFDA-7654-461B-83DA-A9623130E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CF4F173-5D0E-469A-BE2D-8247EDE9F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8102331-64E4-4C54-B9F1-B748E8763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42EA-D234-4B78-9C94-93AE062E1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42E2-54D8-4FA1-A175-764684FE1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9588-15EE-4452-8E19-9621978B2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2C60BA-7D18-4317-BD42-C505CDFD2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12" r:id="rId7"/>
    <p:sldLayoutId id="2147483923" r:id="rId8"/>
    <p:sldLayoutId id="2147483913" r:id="rId9"/>
    <p:sldLayoutId id="2147483914" r:id="rId10"/>
    <p:sldLayoutId id="2147483924" r:id="rId11"/>
    <p:sldLayoutId id="2147483925" r:id="rId12"/>
    <p:sldLayoutId id="214748391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BF9688-1B5D-4B59-8976-68DE8C0FA4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r>
              <a:rPr lang="en-US" altLang="zh-TW" sz="4400">
                <a:ln>
                  <a:noFill/>
                </a:ln>
              </a:rPr>
              <a:t>Teaching Approaches and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01EC525-6BA0-492C-B236-5227712995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endParaRPr lang="en-US" altLang="zh-TW" sz="4800" i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345A318-F8EE-4401-A068-A92516C3DB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GTM &amp; RM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46B5C9A-7326-442B-B1F2-A8BA42498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924175"/>
            <a:ext cx="7745412" cy="3673475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˙Similarity </a:t>
            </a:r>
            <a:endParaRPr lang="fr-FR" altLang="zh-TW" b="1"/>
          </a:p>
          <a:p>
            <a:pPr marL="609600" indent="-609600" eaLnBrk="1" hangingPunct="1"/>
            <a:r>
              <a:rPr lang="fr-FR" altLang="zh-TW" b="1"/>
              <a:t>    </a:t>
            </a:r>
            <a:r>
              <a:rPr lang="en-US" altLang="zh-TW" b="1"/>
              <a:t>Little or no attention is given to pronunciation. </a:t>
            </a:r>
          </a:p>
          <a:p>
            <a:pPr marL="609600" indent="-609600" eaLnBrk="1" hangingPunct="1"/>
            <a:r>
              <a:rPr lang="en-US" altLang="zh-TW" b="1"/>
              <a:t>˙Diversity</a:t>
            </a:r>
            <a:endParaRPr lang="fr-FR" altLang="zh-TW" b="1"/>
          </a:p>
          <a:p>
            <a:pPr marL="609600" indent="-609600" eaLnBrk="1" hangingPunct="1"/>
            <a:r>
              <a:rPr lang="fr-FR" altLang="zh-TW" b="1"/>
              <a:t>    GTM </a:t>
            </a:r>
            <a:r>
              <a:rPr lang="en-US" altLang="zh-TW" b="1"/>
              <a:t>read difficult texts begun early</a:t>
            </a:r>
          </a:p>
          <a:p>
            <a:pPr marL="609600" indent="-609600" eaLnBrk="1" hangingPunct="1"/>
            <a:r>
              <a:rPr lang="en-US" altLang="zh-TW" b="1"/>
              <a:t>    GTM has Single Vocabulary lists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9B0618C-B1C3-4108-BFA4-5CFE5D8148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484313"/>
            <a:ext cx="7239000" cy="1296987"/>
          </a:xfrm>
        </p:spPr>
        <p:txBody>
          <a:bodyPr/>
          <a:lstStyle/>
          <a:p>
            <a:pPr eaLnBrk="1" hangingPunct="1"/>
            <a:r>
              <a:rPr lang="en-US" altLang="zh-TW" b="1"/>
              <a:t>The Characteristic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67540B5-166D-4436-86F5-27E042F6E9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138" y="2781300"/>
            <a:ext cx="8424862" cy="3889375"/>
          </a:xfrm>
        </p:spPr>
        <p:txBody>
          <a:bodyPr/>
          <a:lstStyle/>
          <a:p>
            <a:pPr marL="609600" indent="-609600"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</a:t>
            </a:r>
            <a:r>
              <a:rPr lang="en-US" altLang="zh-TW" b="1"/>
              <a:t>Acquisition of vocabulary&gt; Grammatical skill</a:t>
            </a:r>
          </a:p>
          <a:p>
            <a:pPr marL="609600" indent="-609600"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</a:t>
            </a:r>
            <a:r>
              <a:rPr lang="en-US" altLang="zh-TW" b="1"/>
              <a:t>Control vocabulary difficulty</a:t>
            </a:r>
          </a:p>
          <a:p>
            <a:pPr marL="609600" indent="-609600" eaLnBrk="1" hangingPunct="1"/>
            <a:r>
              <a:rPr lang="zh-TW" altLang="en-US" b="1"/>
              <a:t>（</a:t>
            </a:r>
            <a:r>
              <a:rPr lang="en-US" altLang="zh-TW" b="1"/>
              <a:t>3</a:t>
            </a:r>
            <a:r>
              <a:rPr lang="zh-TW" altLang="en-US" b="1"/>
              <a:t>）</a:t>
            </a:r>
            <a:r>
              <a:rPr lang="en-US" altLang="zh-TW" b="1"/>
              <a:t>Reading Comprehension &gt; Pronunciation and Conversational Skills</a:t>
            </a:r>
          </a:p>
          <a:p>
            <a:pPr marL="609600" indent="-609600" eaLnBrk="1" hangingPunct="1"/>
            <a:r>
              <a:rPr lang="zh-TW" altLang="en-US" b="1"/>
              <a:t>（</a:t>
            </a:r>
            <a:r>
              <a:rPr lang="en-US" altLang="zh-TW" b="1"/>
              <a:t>4</a:t>
            </a:r>
            <a:r>
              <a:rPr lang="zh-TW" altLang="en-US" b="1"/>
              <a:t>）</a:t>
            </a:r>
            <a:r>
              <a:rPr lang="en-US" altLang="zh-TW" b="1"/>
              <a:t>Translation reappears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2428FD6-16D0-4EC9-9159-34C68F5D23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RM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00E71C6-A85D-465B-B14D-234A39B2CC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881312"/>
          </a:xfrm>
        </p:spPr>
        <p:txBody>
          <a:bodyPr/>
          <a:lstStyle/>
          <a:p>
            <a:pPr eaLnBrk="1" hangingPunct="1"/>
            <a:r>
              <a:rPr lang="en-US" altLang="zh-TW"/>
              <a:t>˙Good for people who do not travel abroad </a:t>
            </a:r>
          </a:p>
          <a:p>
            <a:pPr eaLnBrk="1" hangingPunct="1"/>
            <a:r>
              <a:rPr lang="en-US" altLang="zh-TW"/>
              <a:t>˙Teacher does not need to have good oral skill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393A6D8-0577-4E81-876C-20650B7DA6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584325"/>
          </a:xfrm>
        </p:spPr>
        <p:txBody>
          <a:bodyPr/>
          <a:lstStyle/>
          <a:p>
            <a:pPr eaLnBrk="1" hangingPunct="1"/>
            <a:r>
              <a:rPr lang="en-US" altLang="zh-TW" b="1"/>
              <a:t>Disadvantages with using RM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47E8420-2DDB-4B6D-ADEC-5B6E3AB878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3644900"/>
            <a:ext cx="7239000" cy="2592388"/>
          </a:xfrm>
        </p:spPr>
        <p:txBody>
          <a:bodyPr/>
          <a:lstStyle/>
          <a:p>
            <a:pPr eaLnBrk="1" hangingPunct="1"/>
            <a:r>
              <a:rPr lang="en-US" altLang="zh-TW"/>
              <a:t>˙Narrow skill ability</a:t>
            </a:r>
          </a:p>
          <a:p>
            <a:pPr eaLnBrk="1" hangingPunct="1"/>
            <a:r>
              <a:rPr lang="en-US" altLang="zh-TW"/>
              <a:t>˙Unbalanced learning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6E244DD-6716-409D-A1AC-8D5069F5A5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Typical Procedure in a RM Course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8F4B38-D2E9-4C58-AC9B-245D1B5690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7239000" cy="2374900"/>
          </a:xfrm>
        </p:spPr>
        <p:txBody>
          <a:bodyPr/>
          <a:lstStyle/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</a:t>
            </a:r>
            <a:r>
              <a:rPr lang="en-US" altLang="zh-TW" b="1"/>
              <a:t>Read a lot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</a:t>
            </a:r>
            <a:r>
              <a:rPr lang="en-US" altLang="zh-TW" b="1"/>
              <a:t>Expand vocabulary fast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9933E31-7FC2-49A4-9324-C51F399B81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The Direct Method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9D24DDD-63EC-4DD6-99A0-E3BB7ABBE1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zh-TW" sz="4800" i="1">
                <a:solidFill>
                  <a:srgbClr val="3333FF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1E1DB66-4108-4414-A001-B70584474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Rationale of DM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6F07EE8-384C-48A4-A713-3D86CD07A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First language learning process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 (1) No grammar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 (2) No mother tongue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 (3) No translation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 (4) Postponement of printed word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 (5) Postponement of written word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2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1042D84-B895-4108-9D81-9F1161937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Key Features of DM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0B78756-82F5-4AC5-B89F-DEC4D4B28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640637" cy="41148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Target language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Vocabulary / grammar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Teaching point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Language skills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1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zh-TW" sz="2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02C922-7AE6-4DAF-A7A7-99D2C8811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7835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>
                <a:solidFill>
                  <a:schemeClr val="tx1">
                    <a:lumMod val="85000"/>
                    <a:lumOff val="15000"/>
                  </a:schemeClr>
                </a:solidFill>
              </a:rPr>
              <a:t>Guidelines of DM for teaching </a:t>
            </a:r>
            <a:br>
              <a:rPr lang="en-US" altLang="zh-TW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 b="1">
                <a:solidFill>
                  <a:schemeClr val="tx1">
                    <a:lumMod val="85000"/>
                    <a:lumOff val="15000"/>
                  </a:schemeClr>
                </a:solidFill>
              </a:rPr>
              <a:t>oral language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C72EFC-8B0B-4863-AED9-A33502EE53F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71550" y="2060575"/>
            <a:ext cx="3579813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Demonstrate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Act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Ask questions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Correct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Use sentences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Make students speak much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F074523-F788-4C1F-9E6B-FB00E0216C1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3438" y="2060575"/>
            <a:ext cx="4032250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Use lesson plan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Follow plan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Keep the pace of the students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Speak normally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Speak naturally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Take it easy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7A04B53-8679-49CF-B4CC-5AE2BA85C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Advantages of DM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BBF99B4-8291-442D-83CC-8F5929EAE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349500"/>
            <a:ext cx="7313613" cy="4114800"/>
          </a:xfrm>
        </p:spPr>
        <p:txBody>
          <a:bodyPr/>
          <a:lstStyle/>
          <a:p>
            <a:r>
              <a:rPr lang="en-US" altLang="zh-TW" sz="3600" b="1" i="1">
                <a:latin typeface="Times New Roman" panose="02020603050405020304" pitchFamily="18" charset="0"/>
              </a:rPr>
              <a:t>An effective way in creating learners to be competent in using the target language communicatively.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3600" b="1" i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36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30628DAC-1781-4F4C-93A7-AB326C869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>
              <a:ln>
                <a:noFill/>
              </a:ln>
              <a:ea typeface="微軟正黑體" panose="020B0604030504040204" pitchFamily="34" charset="-120"/>
            </a:endParaRP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AD92CB3F-CF18-4464-B02B-4BE5467FAC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1050" y="2420938"/>
            <a:ext cx="6632575" cy="3521075"/>
          </a:xfrm>
        </p:spPr>
        <p:txBody>
          <a:bodyPr/>
          <a:lstStyle/>
          <a:p>
            <a:r>
              <a:rPr lang="en-US" altLang="zh-TW" sz="3200"/>
              <a:t>The Grammar-Translation Method</a:t>
            </a:r>
            <a:endParaRPr lang="fr-FR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55F4D90-6055-4119-94DD-AC12A993A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Disadvantage of DM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1157002-F903-41CF-A473-2C6A5916A1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133600"/>
            <a:ext cx="7313613" cy="3186113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Difficult to implement in public secondary school education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Time-wasting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Not all teachers were proficient enough in the foreign language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3C8DCCF-99AA-416F-A20B-031221B40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Application: Typical Techniques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D41897-F357-44D7-848A-D13C88FE1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12075" cy="4114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(1)  Reading Aloud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(2)  Question and Answer Exercise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(3)  Student Self-Correction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(4) Conversation Practice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(5)  Fill-in-the-blank Exercise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(6)  Dictation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(7)  Paragraph Writing</a:t>
            </a:r>
            <a:r>
              <a:rPr lang="en-US" altLang="zh-TW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Char char="•"/>
              <a:defRPr/>
            </a:pPr>
            <a:endParaRPr lang="en-US" altLang="zh-TW" sz="25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3D78535-49A6-46C2-94A8-45BAC8DF8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926387" cy="2089150"/>
          </a:xfrm>
        </p:spPr>
        <p:txBody>
          <a:bodyPr/>
          <a:lstStyle/>
          <a:p>
            <a:pPr eaLnBrk="1" hangingPunct="1"/>
            <a:r>
              <a:rPr lang="en-US" altLang="zh-TW" b="1"/>
              <a:t>The Audiolingual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91D858E-D12A-4F47-A42C-771CB09AAF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3068638"/>
            <a:ext cx="7239000" cy="2881312"/>
          </a:xfrm>
        </p:spPr>
        <p:txBody>
          <a:bodyPr/>
          <a:lstStyle/>
          <a:p>
            <a:pPr marL="552450" indent="-552450" eaLnBrk="1" hangingPunct="1"/>
            <a:r>
              <a:rPr lang="en-US" altLang="zh-TW" b="1"/>
              <a:t>˙Founded during World War II for military purposes in </a:t>
            </a:r>
            <a:r>
              <a:rPr lang="fr-FR" altLang="zh-TW" b="1"/>
              <a:t>USA</a:t>
            </a:r>
            <a:r>
              <a:rPr lang="en-US" altLang="zh-TW" b="1"/>
              <a:t> </a:t>
            </a:r>
          </a:p>
          <a:p>
            <a:pPr marL="552450" indent="-552450" eaLnBrk="1" hangingPunct="1"/>
            <a:r>
              <a:rPr lang="en-US" altLang="zh-TW" b="1"/>
              <a:t>˙Popular in the 1960s but died out in the 70s</a:t>
            </a:r>
            <a:endParaRPr lang="en-US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D686F63-F08C-4625-BE2C-E096B1AACA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268413"/>
            <a:ext cx="7239000" cy="1727200"/>
          </a:xfrm>
        </p:spPr>
        <p:txBody>
          <a:bodyPr/>
          <a:lstStyle/>
          <a:p>
            <a:pPr eaLnBrk="1" hangingPunct="1"/>
            <a:r>
              <a:rPr lang="en-US" altLang="zh-TW" b="1"/>
              <a:t>The Purpose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8EEC126-AEAF-4E32-A712-6998BF5DE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3"/>
            <a:ext cx="7239000" cy="2879725"/>
          </a:xfrm>
        </p:spPr>
        <p:txBody>
          <a:bodyPr/>
          <a:lstStyle/>
          <a:p>
            <a:pPr eaLnBrk="1" hangingPunct="1"/>
            <a:r>
              <a:rPr lang="en-US" altLang="zh-TW" b="1"/>
              <a:t>Focus on students’ pronunciation, and train their ability of listening by dialogues and drills</a:t>
            </a:r>
            <a:endParaRPr lang="en-US" altLang="zh-TW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765912D-F01D-411E-9833-6ABD4781B7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412875"/>
            <a:ext cx="7239000" cy="1584325"/>
          </a:xfrm>
        </p:spPr>
        <p:txBody>
          <a:bodyPr/>
          <a:lstStyle/>
          <a:p>
            <a:pPr eaLnBrk="1" hangingPunct="1"/>
            <a:r>
              <a:rPr lang="en-US" altLang="zh-TW" b="1"/>
              <a:t>Direct Method &amp; ALM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3DCA65C-5A45-42F6-9961-382FFDDAAC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997200"/>
            <a:ext cx="7239000" cy="3554413"/>
          </a:xfrm>
        </p:spPr>
        <p:txBody>
          <a:bodyPr/>
          <a:lstStyle/>
          <a:p>
            <a:pPr marL="552450" indent="-552450" eaLnBrk="1" hangingPunct="1"/>
            <a:r>
              <a:rPr lang="en-US" altLang="zh-TW" b="1"/>
              <a:t>˙Similarity </a:t>
            </a:r>
          </a:p>
          <a:p>
            <a:pPr marL="552450" indent="-552450" eaLnBrk="1" hangingPunct="1"/>
            <a:r>
              <a:rPr lang="fr-FR" altLang="zh-TW" b="1"/>
              <a:t>    taught language directly without using L1</a:t>
            </a:r>
            <a:r>
              <a:rPr lang="en-US" altLang="zh-TW" b="1"/>
              <a:t> </a:t>
            </a:r>
          </a:p>
          <a:p>
            <a:pPr marL="552450" indent="-552450" eaLnBrk="1" hangingPunct="1"/>
            <a:r>
              <a:rPr lang="en-US" altLang="zh-TW" b="1"/>
              <a:t>˙Diversity</a:t>
            </a:r>
          </a:p>
          <a:p>
            <a:pPr marL="552450" indent="-552450" eaLnBrk="1" hangingPunct="1"/>
            <a:r>
              <a:rPr lang="fr-FR" altLang="zh-TW" b="1"/>
              <a:t>    ALM drilled students without teaching vocabulary</a:t>
            </a:r>
            <a:r>
              <a:rPr lang="en-US" altLang="zh-TW" b="1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BA82894-2660-44F1-AC7E-A758A43312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Structural Linguistics</a:t>
            </a:r>
            <a:r>
              <a:rPr lang="en-US" altLang="zh-TW"/>
              <a:t> </a:t>
            </a:r>
            <a:r>
              <a:rPr lang="en-US" altLang="zh-TW" b="1"/>
              <a:t>&amp; ALM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E44585-5AF0-48DA-AE5C-FFB38946B7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429000"/>
            <a:ext cx="6873875" cy="2160588"/>
          </a:xfrm>
        </p:spPr>
        <p:txBody>
          <a:bodyPr/>
          <a:lstStyle/>
          <a:p>
            <a:pPr eaLnBrk="1" hangingPunct="1"/>
            <a:endParaRPr lang="en-US" altLang="zh-TW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0CD7026-9C48-423B-B12F-0E8D710F0C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7239000" cy="1368425"/>
          </a:xfrm>
        </p:spPr>
        <p:txBody>
          <a:bodyPr/>
          <a:lstStyle/>
          <a:p>
            <a:pPr eaLnBrk="1" hangingPunct="1"/>
            <a:r>
              <a:rPr lang="en-US" altLang="zh-TW" sz="3600" b="1"/>
              <a:t>Behaviorism &amp; ALM - </a:t>
            </a:r>
            <a:r>
              <a:rPr lang="en-US" altLang="zh-TW" sz="3600"/>
              <a:t>principles </a:t>
            </a:r>
            <a:br>
              <a:rPr lang="en-US" altLang="zh-TW" sz="3600"/>
            </a:br>
            <a:endParaRPr lang="en-US" altLang="zh-TW" sz="36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028E83D-B19D-43F0-A329-5AEB0D342E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781300"/>
            <a:ext cx="7239000" cy="3889375"/>
          </a:xfrm>
        </p:spPr>
        <p:txBody>
          <a:bodyPr/>
          <a:lstStyle/>
          <a:p>
            <a:pPr marL="552450" indent="-552450" eaLnBrk="1" hangingPunct="1"/>
            <a:r>
              <a:rPr lang="en-US" altLang="zh-TW" b="1"/>
              <a:t>˙Language learning is habit-formation</a:t>
            </a:r>
          </a:p>
          <a:p>
            <a:pPr marL="552450" indent="-552450" eaLnBrk="1" hangingPunct="1"/>
            <a:r>
              <a:rPr lang="en-US" altLang="zh-TW" b="1"/>
              <a:t>˙Mistakes should be avoided</a:t>
            </a:r>
          </a:p>
          <a:p>
            <a:pPr marL="552450" indent="-552450" eaLnBrk="1" hangingPunct="1"/>
            <a:r>
              <a:rPr lang="en-US" altLang="zh-TW" b="1"/>
              <a:t>˙Spoken language comes before written language </a:t>
            </a:r>
          </a:p>
          <a:p>
            <a:pPr marL="552450" indent="-552450" eaLnBrk="1" hangingPunct="1"/>
            <a:r>
              <a:rPr lang="en-US" altLang="zh-TW" b="1"/>
              <a:t>˙Dialogues and drill centered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9BB97CD-2296-40B2-B20F-E0FCD8E636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694612" cy="1600200"/>
          </a:xfrm>
        </p:spPr>
        <p:txBody>
          <a:bodyPr/>
          <a:lstStyle/>
          <a:p>
            <a:pPr eaLnBrk="1" hangingPunct="1"/>
            <a:r>
              <a:rPr lang="en-US" altLang="zh-TW" b="1"/>
              <a:t>Behaviorism &amp; ALM - </a:t>
            </a:r>
            <a:r>
              <a:rPr lang="en-US" altLang="zh-TW"/>
              <a:t>elements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C71138D-8B39-4DD4-B162-AC3AF990D2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781300"/>
            <a:ext cx="7527925" cy="2808288"/>
          </a:xfrm>
        </p:spPr>
        <p:txBody>
          <a:bodyPr/>
          <a:lstStyle/>
          <a:p>
            <a:pPr marL="552450" indent="-552450" eaLnBrk="1" hangingPunct="1"/>
            <a:endParaRPr lang="en-US" altLang="zh-TW" b="1"/>
          </a:p>
          <a:p>
            <a:pPr marL="552450" indent="-552450" eaLnBrk="1" hangingPunct="1"/>
            <a:r>
              <a:rPr lang="en-US" altLang="zh-TW" b="1"/>
              <a:t>˙Stimulus </a:t>
            </a:r>
          </a:p>
          <a:p>
            <a:pPr marL="552450" indent="-552450" eaLnBrk="1" hangingPunct="1"/>
            <a:r>
              <a:rPr lang="en-US" altLang="zh-TW" b="1"/>
              <a:t>˙Response </a:t>
            </a:r>
          </a:p>
          <a:p>
            <a:pPr marL="552450" indent="-552450" eaLnBrk="1" hangingPunct="1"/>
            <a:r>
              <a:rPr lang="en-US" altLang="zh-TW" b="1"/>
              <a:t>˙Reinforcement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2B2DCD9-E20D-4B3E-9E55-A7B1463EC4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484313"/>
            <a:ext cx="7239000" cy="1368425"/>
          </a:xfrm>
        </p:spPr>
        <p:txBody>
          <a:bodyPr/>
          <a:lstStyle/>
          <a:p>
            <a:pPr eaLnBrk="1" hangingPunct="1"/>
            <a:r>
              <a:rPr lang="en-US" altLang="zh-TW" b="1"/>
              <a:t>The Characteristic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DAA5BE8-54CB-42A4-B31C-A5DAD0DA17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852738"/>
            <a:ext cx="7566025" cy="3671887"/>
          </a:xfrm>
        </p:spPr>
        <p:txBody>
          <a:bodyPr/>
          <a:lstStyle/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 </a:t>
            </a:r>
            <a:r>
              <a:rPr lang="en-US" altLang="zh-TW" b="1"/>
              <a:t>Imitation 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 </a:t>
            </a:r>
            <a:r>
              <a:rPr lang="en-US" altLang="zh-TW" b="1"/>
              <a:t>repetition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3</a:t>
            </a:r>
            <a:r>
              <a:rPr lang="zh-TW" altLang="en-US" b="1"/>
              <a:t>） </a:t>
            </a:r>
            <a:r>
              <a:rPr lang="en-US" altLang="zh-TW" b="1"/>
              <a:t>Positively reinforced 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4</a:t>
            </a:r>
            <a:r>
              <a:rPr lang="zh-TW" altLang="en-US" b="1"/>
              <a:t>） </a:t>
            </a:r>
            <a:r>
              <a:rPr lang="en-US" altLang="zh-TW" b="1"/>
              <a:t>Over learn</a:t>
            </a:r>
          </a:p>
          <a:p>
            <a:pPr eaLnBrk="1" hangingPunct="1"/>
            <a:r>
              <a:rPr lang="en-US" altLang="zh-TW" b="1"/>
              <a:t>*Emphasis on the </a:t>
            </a:r>
            <a:r>
              <a:rPr lang="en-US" altLang="zh-TW" b="1">
                <a:latin typeface="Verdana" panose="020B0604030504040204" pitchFamily="34" charset="0"/>
              </a:rPr>
              <a:t>“</a:t>
            </a:r>
            <a:r>
              <a:rPr lang="en-US" altLang="zh-TW" b="1"/>
              <a:t>Form</a:t>
            </a:r>
            <a:r>
              <a:rPr lang="en-US" altLang="zh-TW" b="1">
                <a:latin typeface="Verdana" panose="020B0604030504040204" pitchFamily="34" charset="0"/>
              </a:rPr>
              <a:t>”</a:t>
            </a:r>
            <a:r>
              <a:rPr lang="en-US" altLang="zh-TW" b="1"/>
              <a:t>, </a:t>
            </a:r>
          </a:p>
          <a:p>
            <a:pPr eaLnBrk="1" hangingPunct="1"/>
            <a:r>
              <a:rPr lang="en-US" altLang="zh-TW" b="1"/>
              <a:t>  not the </a:t>
            </a:r>
            <a:r>
              <a:rPr lang="en-US" altLang="zh-TW" b="1">
                <a:latin typeface="Verdana" panose="020B0604030504040204" pitchFamily="34" charset="0"/>
              </a:rPr>
              <a:t>“</a:t>
            </a:r>
            <a:r>
              <a:rPr lang="en-US" altLang="zh-TW" b="1"/>
              <a:t>Meaning</a:t>
            </a:r>
            <a:r>
              <a:rPr lang="en-US" altLang="zh-TW" b="1">
                <a:latin typeface="Verdana" panose="020B0604030504040204" pitchFamily="34" charset="0"/>
              </a:rPr>
              <a:t>”</a:t>
            </a:r>
            <a:endParaRPr lang="en-US" altLang="zh-TW" b="1"/>
          </a:p>
          <a:p>
            <a:pPr eaLnBrk="1" hangingPunct="1"/>
            <a:endParaRPr lang="en-US" altLang="zh-TW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25D487C-EE31-4D0C-A670-45D02CB378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ALM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EBD517D-C69A-49F8-8BC7-514F5968B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3357563"/>
            <a:ext cx="7239000" cy="3168650"/>
          </a:xfrm>
        </p:spPr>
        <p:txBody>
          <a:bodyPr/>
          <a:lstStyle/>
          <a:p>
            <a:pPr marL="552450" indent="-552450" eaLnBrk="1" hangingPunct="1"/>
            <a:r>
              <a:rPr lang="en-US" altLang="zh-TW" b="1"/>
              <a:t>˙Allows Students to communicate quickly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D1B4F87-28EC-4145-BFA8-298776AED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Objectives of GTM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ABD37C2-91C9-42C7-A701-0735FB872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205038"/>
            <a:ext cx="7313613" cy="381793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To be able to read literature written in  the target language</a:t>
            </a:r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32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To be able to translate from one language to another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zh-TW" sz="32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To develop reading and writing skill</a:t>
            </a:r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500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zh-TW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A5FAB79-5C87-4732-AF99-7C54A52020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7239000" cy="1584325"/>
          </a:xfrm>
        </p:spPr>
        <p:txBody>
          <a:bodyPr/>
          <a:lstStyle/>
          <a:p>
            <a:pPr eaLnBrk="1" hangingPunct="1"/>
            <a:r>
              <a:rPr lang="en-US" altLang="zh-TW" b="1"/>
              <a:t>Disadvantages with using ALM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8D602A-F4C2-41ED-9006-95B88E60F0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13100"/>
            <a:ext cx="7239000" cy="3095625"/>
          </a:xfrm>
        </p:spPr>
        <p:txBody>
          <a:bodyPr/>
          <a:lstStyle/>
          <a:p>
            <a:pPr eaLnBrk="1" hangingPunct="1"/>
            <a:r>
              <a:rPr lang="en-US" altLang="zh-TW" b="1"/>
              <a:t>˙Turns Students into parrots</a:t>
            </a:r>
          </a:p>
          <a:p>
            <a:pPr eaLnBrk="1" hangingPunct="1"/>
            <a:r>
              <a:rPr lang="en-US" altLang="zh-TW" b="1"/>
              <a:t>˙Boring and mindless</a:t>
            </a:r>
          </a:p>
          <a:p>
            <a:pPr eaLnBrk="1" hangingPunct="1"/>
            <a:r>
              <a:rPr lang="en-US" altLang="zh-TW" b="1"/>
              <a:t>˙Reduces the motivation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149A435-E569-415E-AD88-E6F91243A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239000" cy="1444625"/>
          </a:xfrm>
        </p:spPr>
        <p:txBody>
          <a:bodyPr/>
          <a:lstStyle/>
          <a:p>
            <a:pPr eaLnBrk="1" hangingPunct="1"/>
            <a:r>
              <a:rPr lang="en-US" altLang="zh-TW" b="1"/>
              <a:t>Typical Procedure in an ALM Course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F79F558-1EE2-4C4A-A8FA-59395AC48E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924175"/>
            <a:ext cx="7312025" cy="3529013"/>
          </a:xfrm>
        </p:spPr>
        <p:txBody>
          <a:bodyPr/>
          <a:lstStyle/>
          <a:p>
            <a:pPr marL="552450" indent="-552450"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</a:t>
            </a:r>
            <a:r>
              <a:rPr lang="en-US" altLang="zh-TW" b="1"/>
              <a:t>hear a dialogue</a:t>
            </a:r>
          </a:p>
          <a:p>
            <a:pPr marL="552450" indent="-552450"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</a:t>
            </a:r>
            <a:r>
              <a:rPr lang="en-US" altLang="zh-TW" b="1"/>
              <a:t>repeat the dialogue</a:t>
            </a:r>
          </a:p>
          <a:p>
            <a:pPr marL="552450" indent="-552450" eaLnBrk="1" hangingPunct="1"/>
            <a:r>
              <a:rPr lang="zh-TW" altLang="en-US" b="1"/>
              <a:t>（</a:t>
            </a:r>
            <a:r>
              <a:rPr lang="en-US" altLang="zh-TW" b="1"/>
              <a:t>3</a:t>
            </a:r>
            <a:r>
              <a:rPr lang="zh-TW" altLang="en-US" b="1"/>
              <a:t>）</a:t>
            </a:r>
            <a:r>
              <a:rPr lang="en-US" altLang="zh-TW" b="1"/>
              <a:t>key words or structures      changed</a:t>
            </a:r>
          </a:p>
          <a:p>
            <a:pPr marL="552450" indent="-552450" eaLnBrk="1" hangingPunct="1"/>
            <a:r>
              <a:rPr lang="zh-TW" altLang="en-US" b="1"/>
              <a:t>（</a:t>
            </a:r>
            <a:r>
              <a:rPr lang="en-US" altLang="zh-TW" b="1"/>
              <a:t>4</a:t>
            </a:r>
            <a:r>
              <a:rPr lang="zh-TW" altLang="en-US" b="1"/>
              <a:t>）</a:t>
            </a:r>
            <a:r>
              <a:rPr lang="en-US" altLang="zh-TW" b="1"/>
              <a:t>practice substitutions in the pattern drills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0B918D0-9780-4EC4-BCBE-4FAB68C541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r>
              <a:rPr lang="en-US" altLang="zh-TW" sz="5000">
                <a:ln>
                  <a:noFill/>
                </a:ln>
              </a:rPr>
              <a:t>The Cognitive Approach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4419E76-F6D7-43FB-BBDE-E49A609BF4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None/>
              <a:defRPr/>
            </a:pPr>
            <a:r>
              <a:rPr lang="en-US" altLang="zh-TW" sz="4800" i="1">
                <a:solidFill>
                  <a:srgbClr val="3333FF"/>
                </a:solidFill>
                <a:latin typeface="Times New Roman" panose="02020603050405020304" pitchFamily="18" charset="0"/>
              </a:rPr>
              <a:t>Introduction &amp; Rationale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90AD580-E860-4CB8-B290-9F8FC8815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Key Features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243F44D-81ED-4F26-B052-E7C5C1B51B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640637" cy="4114800"/>
          </a:xfrm>
        </p:spPr>
        <p:txBody>
          <a:bodyPr/>
          <a:lstStyle/>
          <a:p>
            <a:r>
              <a:rPr lang="en-US" altLang="zh-TW" sz="3600" b="1" i="1">
                <a:latin typeface="Times New Roman" panose="02020603050405020304" pitchFamily="18" charset="0"/>
              </a:rPr>
              <a:t>Instruction is often individualized</a:t>
            </a:r>
          </a:p>
          <a:p>
            <a:r>
              <a:rPr lang="en-US" altLang="zh-TW" sz="3600" b="1" i="1">
                <a:latin typeface="Times New Roman" panose="02020603050405020304" pitchFamily="18" charset="0"/>
              </a:rPr>
              <a:t>Vocabulary / grammar </a:t>
            </a:r>
          </a:p>
          <a:p>
            <a:r>
              <a:rPr lang="en-US" altLang="zh-TW" sz="3600" b="1" i="1">
                <a:latin typeface="Times New Roman" panose="02020603050405020304" pitchFamily="18" charset="0"/>
              </a:rPr>
              <a:t>Language skills</a:t>
            </a:r>
          </a:p>
          <a:p>
            <a:r>
              <a:rPr lang="en-US" altLang="zh-TW" sz="3600" b="1" i="1">
                <a:latin typeface="Times New Roman" panose="02020603050405020304" pitchFamily="18" charset="0"/>
              </a:rPr>
              <a:t>Demands on teachers</a:t>
            </a:r>
          </a:p>
          <a:p>
            <a:endParaRPr lang="en-US" altLang="zh-TW" sz="3600" b="1" i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3600"/>
          </a:p>
          <a:p>
            <a:pPr>
              <a:buFont typeface="Wingdings" panose="05000000000000000000" pitchFamily="2" charset="2"/>
              <a:buNone/>
            </a:pPr>
            <a:endParaRPr lang="en-US" altLang="zh-TW" sz="2100"/>
          </a:p>
          <a:p>
            <a:endParaRPr lang="en-US" altLang="zh-TW" sz="2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2934749-549B-4427-9846-7B851E2CF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Application: Cognitive approach </a:t>
            </a:r>
            <a:br>
              <a:rPr lang="en-US" altLang="zh-TW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to grammar teaching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C7C19FC-FAC6-4ED9-9C95-096E915B1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Grammar teaching should be planned and systematic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Necessary grammar instruction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Extensive exposure to instructed grammar points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Production activities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Group work and task performance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34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Post lesson activities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2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endParaRPr lang="en-US" altLang="zh-TW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2094CE1-79C6-416D-BE89-CA2F2B52EC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3700" b="1"/>
              <a:t>Total Physical Response/TPR  (James Asher , 1966)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2E1321E-2C35-4847-B143-B1D1F9D973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573463"/>
            <a:ext cx="7239000" cy="2232025"/>
          </a:xfrm>
        </p:spPr>
        <p:txBody>
          <a:bodyPr/>
          <a:lstStyle/>
          <a:p>
            <a:pPr eaLnBrk="1" hangingPunct="1"/>
            <a:r>
              <a:rPr lang="en-US" altLang="zh-TW" b="1"/>
              <a:t>founded by James Asher, </a:t>
            </a:r>
            <a:r>
              <a:rPr lang="fr-FR" altLang="zh-TW" b="1"/>
              <a:t>a professor of psychology at San José State University, California, USA</a:t>
            </a:r>
            <a:r>
              <a:rPr lang="en-US" altLang="zh-TW" b="1"/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079B8B8-0F90-41DA-A499-51AB217E56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484313"/>
            <a:ext cx="7239000" cy="1366837"/>
          </a:xfrm>
        </p:spPr>
        <p:txBody>
          <a:bodyPr/>
          <a:lstStyle/>
          <a:p>
            <a:pPr eaLnBrk="1" hangingPunct="1"/>
            <a:r>
              <a:rPr lang="en-US" altLang="zh-TW" b="1"/>
              <a:t>The Purpose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2EBF0CF-59B0-44B6-9A03-201F66133C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141663"/>
            <a:ext cx="7239000" cy="2879725"/>
          </a:xfrm>
        </p:spPr>
        <p:txBody>
          <a:bodyPr/>
          <a:lstStyle/>
          <a:p>
            <a:pPr eaLnBrk="1" hangingPunct="1"/>
            <a:r>
              <a:rPr lang="en-US" altLang="zh-TW" b="1"/>
              <a:t>To have basic oral expression ability through using imperative sentences.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C921DE7-63D4-41EB-8920-524F183C9E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628775"/>
            <a:ext cx="7239000" cy="1296988"/>
          </a:xfrm>
        </p:spPr>
        <p:txBody>
          <a:bodyPr/>
          <a:lstStyle/>
          <a:p>
            <a:pPr eaLnBrk="1" hangingPunct="1"/>
            <a:r>
              <a:rPr lang="en-US" altLang="zh-TW" b="1"/>
              <a:t>The Characteristic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909BC8B-0076-42CF-903B-A699787B7E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81300"/>
            <a:ext cx="7239000" cy="3889375"/>
          </a:xfrm>
        </p:spPr>
        <p:txBody>
          <a:bodyPr/>
          <a:lstStyle/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</a:t>
            </a:r>
            <a:r>
              <a:rPr lang="en-US" altLang="zh-TW" b="1"/>
              <a:t>retention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</a:t>
            </a:r>
            <a:r>
              <a:rPr lang="en-US" altLang="zh-TW" b="1"/>
              <a:t>Direct commands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3</a:t>
            </a:r>
            <a:r>
              <a:rPr lang="zh-TW" altLang="en-US" b="1"/>
              <a:t>）</a:t>
            </a:r>
            <a:r>
              <a:rPr lang="en-US" altLang="zh-TW" b="1"/>
              <a:t>No stress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4</a:t>
            </a:r>
            <a:r>
              <a:rPr lang="zh-TW" altLang="en-US" b="1"/>
              <a:t>）</a:t>
            </a:r>
            <a:r>
              <a:rPr lang="en-US" altLang="zh-TW" b="1"/>
              <a:t>Listen first</a:t>
            </a:r>
          </a:p>
          <a:p>
            <a:pPr eaLnBrk="1" hangingPunct="1"/>
            <a:r>
              <a:rPr lang="en-US" altLang="zh-TW" b="1"/>
              <a:t>*Emphasis on “Meaning”,</a:t>
            </a:r>
          </a:p>
          <a:p>
            <a:pPr eaLnBrk="1" hangingPunct="1"/>
            <a:r>
              <a:rPr lang="en-US" altLang="zh-TW" b="1"/>
              <a:t> not “Form”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CD82A29-BDA6-430F-837D-AA4E748159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TPR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0B967E-7BA6-4686-B103-42AE963876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068638"/>
            <a:ext cx="7239000" cy="2881312"/>
          </a:xfrm>
        </p:spPr>
        <p:txBody>
          <a:bodyPr/>
          <a:lstStyle/>
          <a:p>
            <a:pPr eaLnBrk="1" hangingPunct="1"/>
            <a:r>
              <a:rPr kumimoji="0" lang="en-US" altLang="zh-TW" b="1"/>
              <a:t>˙F</a:t>
            </a:r>
            <a:r>
              <a:rPr lang="en-US" altLang="zh-TW" b="1"/>
              <a:t>un. </a:t>
            </a:r>
            <a:endParaRPr lang="en-US" altLang="zh-TW"/>
          </a:p>
          <a:p>
            <a:pPr eaLnBrk="1" hangingPunct="1"/>
            <a:r>
              <a:rPr lang="en-US" altLang="zh-TW" b="1"/>
              <a:t>˙Memorable. </a:t>
            </a:r>
            <a:endParaRPr lang="en-US" altLang="zh-TW"/>
          </a:p>
          <a:p>
            <a:pPr eaLnBrk="1" hangingPunct="1"/>
            <a:r>
              <a:rPr lang="en-US" altLang="zh-TW" b="1"/>
              <a:t>˙Good for kinesthetic learners. </a:t>
            </a:r>
            <a:endParaRPr lang="en-US" altLang="zh-TW"/>
          </a:p>
          <a:p>
            <a:pPr eaLnBrk="1" hangingPunct="1"/>
            <a:r>
              <a:rPr lang="en-US" altLang="zh-TW" b="1"/>
              <a:t>˙No matter the class size. </a:t>
            </a:r>
            <a:endParaRPr lang="en-US" altLang="zh-TW"/>
          </a:p>
          <a:p>
            <a:pPr eaLnBrk="1" hangingPunct="1"/>
            <a:r>
              <a:rPr lang="en-US" altLang="zh-TW"/>
              <a:t>                                              &gt;&gt;&gt;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3116EF1-CF19-436D-AE09-3DC0088E3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111250"/>
          </a:xfrm>
        </p:spPr>
        <p:txBody>
          <a:bodyPr/>
          <a:lstStyle/>
          <a:p>
            <a:pPr eaLnBrk="1" hangingPunct="1"/>
            <a:r>
              <a:rPr lang="en-US" altLang="zh-TW" b="1"/>
              <a:t>Advantages with using TPR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E2CA0AB-9744-4F2A-A1C7-BFC128E011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08275"/>
            <a:ext cx="7239000" cy="3887788"/>
          </a:xfrm>
        </p:spPr>
        <p:txBody>
          <a:bodyPr/>
          <a:lstStyle/>
          <a:p>
            <a:pPr eaLnBrk="1" hangingPunct="1"/>
            <a:r>
              <a:rPr lang="en-US" altLang="zh-TW" b="1"/>
              <a:t>˙Works well with mixed-ability    classes. </a:t>
            </a:r>
            <a:endParaRPr lang="en-US" altLang="zh-TW"/>
          </a:p>
          <a:p>
            <a:pPr eaLnBrk="1" hangingPunct="1"/>
            <a:r>
              <a:rPr lang="en-US" altLang="zh-TW" b="1"/>
              <a:t>˙No requirement for many preparation or materials. </a:t>
            </a:r>
            <a:endParaRPr lang="en-US" altLang="zh-TW"/>
          </a:p>
          <a:p>
            <a:pPr eaLnBrk="1" hangingPunct="1"/>
            <a:r>
              <a:rPr lang="en-US" altLang="zh-TW" b="1"/>
              <a:t>˙Effective with young learners. </a:t>
            </a:r>
            <a:endParaRPr lang="en-US" altLang="zh-TW"/>
          </a:p>
          <a:p>
            <a:pPr eaLnBrk="1" hangingPunct="1"/>
            <a:r>
              <a:rPr lang="en-US" altLang="zh-TW" b="1"/>
              <a:t>˙Involves both left and right-brained learning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EED3B0-C324-4BC3-9132-E9E77F7FB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Key Features of GTM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6127786-9A75-40DB-9A10-3BF4BCCDB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640637" cy="41148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Native language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Vocabulary / grammatical rules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Accuracy /translation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Language skills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3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5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zh-TW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D698AEC-ABA2-4C35-AEFD-84BABC4BD3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584325"/>
          </a:xfrm>
        </p:spPr>
        <p:txBody>
          <a:bodyPr/>
          <a:lstStyle/>
          <a:p>
            <a:pPr eaLnBrk="1" hangingPunct="1"/>
            <a:r>
              <a:rPr lang="en-US" altLang="zh-TW" b="1"/>
              <a:t>Disadvantages with using TPR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0FC07C3-86C5-4F2C-8363-FC927F5C8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141663"/>
            <a:ext cx="7239000" cy="2592387"/>
          </a:xfrm>
        </p:spPr>
        <p:txBody>
          <a:bodyPr/>
          <a:lstStyle/>
          <a:p>
            <a:pPr eaLnBrk="1" hangingPunct="1"/>
            <a:r>
              <a:rPr lang="en-US" altLang="zh-TW" b="1"/>
              <a:t>˙Students feel shy  </a:t>
            </a:r>
            <a:endParaRPr lang="en-US" altLang="zh-TW"/>
          </a:p>
          <a:p>
            <a:pPr eaLnBrk="1" hangingPunct="1"/>
            <a:r>
              <a:rPr lang="en-US" altLang="zh-TW" b="1"/>
              <a:t>˙Less useful for upper levels</a:t>
            </a:r>
            <a:endParaRPr lang="en-US" altLang="zh-TW"/>
          </a:p>
          <a:p>
            <a:pPr eaLnBrk="1" hangingPunct="1"/>
            <a:r>
              <a:rPr lang="fr-FR" altLang="zh-TW" b="1"/>
              <a:t>˙overuse TPR</a:t>
            </a:r>
            <a:endParaRPr lang="en-US" altLang="zh-TW" b="1"/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2FC427C-662C-423E-8123-978C193762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Typical Procedure in a TPR Course</a:t>
            </a:r>
            <a:endParaRPr lang="en-US" altLang="zh-TW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F23BF96-7489-4BBD-A938-9BEE073CDA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141663"/>
            <a:ext cx="7239000" cy="2374900"/>
          </a:xfrm>
        </p:spPr>
        <p:txBody>
          <a:bodyPr/>
          <a:lstStyle/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1</a:t>
            </a:r>
            <a:r>
              <a:rPr lang="zh-TW" altLang="en-US" b="1"/>
              <a:t>）</a:t>
            </a:r>
            <a:r>
              <a:rPr lang="en-US" altLang="zh-TW" b="1"/>
              <a:t>input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2</a:t>
            </a:r>
            <a:r>
              <a:rPr lang="zh-TW" altLang="en-US" b="1"/>
              <a:t>）</a:t>
            </a:r>
            <a:r>
              <a:rPr lang="en-US" altLang="zh-TW" b="1"/>
              <a:t>comprehension</a:t>
            </a:r>
          </a:p>
          <a:p>
            <a:pPr eaLnBrk="1" hangingPunct="1"/>
            <a:r>
              <a:rPr lang="zh-TW" altLang="en-US" b="1"/>
              <a:t>（</a:t>
            </a:r>
            <a:r>
              <a:rPr lang="en-US" altLang="zh-TW" b="1"/>
              <a:t>3</a:t>
            </a:r>
            <a:r>
              <a:rPr lang="zh-TW" altLang="en-US" b="1"/>
              <a:t>）</a:t>
            </a:r>
            <a:r>
              <a:rPr lang="en-US" altLang="zh-TW" b="1"/>
              <a:t>express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D4D01F5-89B5-4742-9390-CCCC991571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Oral-Situational Approach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614116C-ACE7-4C90-B44D-310501318F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697662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Developed in Britain and popular between the 1930s and 1960s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3F2CE95-7162-4E5E-9E0A-5E3FE9CF9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Main difference between DM and OSA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4193BD7-7739-4DF4-A9AB-19EDC62934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581400"/>
            <a:ext cx="6808787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Oral-Situational Approach has a </a:t>
            </a:r>
            <a:r>
              <a:rPr lang="en-US" altLang="zh-TW" b="1" i="1"/>
              <a:t>systematic planed vocabulary</a:t>
            </a:r>
            <a:r>
              <a:rPr lang="en-US" altLang="zh-TW" b="1"/>
              <a:t> and </a:t>
            </a:r>
            <a:r>
              <a:rPr lang="en-US" altLang="zh-TW" b="1" i="1"/>
              <a:t>grammar rules, </a:t>
            </a:r>
            <a:r>
              <a:rPr lang="en-US" altLang="zh-TW" b="1"/>
              <a:t>DM hasn’t.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682B9BB-957C-4E8A-8353-D64E478878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Main difference between ALM &amp;OSA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3BA2C4D-C3C2-490A-9FFB-A48CC4E505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581400"/>
            <a:ext cx="6808787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Oral-Situational Approach doesn’t focus on </a:t>
            </a:r>
            <a:r>
              <a:rPr lang="en-US" altLang="zh-TW" b="1" i="1"/>
              <a:t>reinforcement</a:t>
            </a:r>
            <a:r>
              <a:rPr lang="en-US" altLang="zh-TW" b="1"/>
              <a:t>, ALM does.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A28CF76-8A44-4D29-97F0-C8BC52DC0F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Purpose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ACD660B-BD6B-4D59-AF40-CCF3592C95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81400"/>
            <a:ext cx="6665912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Teaching a practical skill of L2 through copy the way children acquire L1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0A09386-CE85-464B-9E40-154F53197E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Characteristic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D707BC7-009D-43A1-95F6-3FBA07CBB7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924175"/>
            <a:ext cx="7024687" cy="39338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zh-TW" b="1"/>
              <a:t>˙Start from spoken language</a:t>
            </a:r>
            <a:endParaRPr lang="en-US" altLang="zh-TW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TW" b="1"/>
              <a:t>˙Avoid errors</a:t>
            </a:r>
            <a:endParaRPr lang="en-US" altLang="zh-TW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TW" b="1"/>
              <a:t>˙Teacher-centered</a:t>
            </a:r>
            <a:endParaRPr lang="en-US" altLang="zh-TW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TW" b="1"/>
              <a:t>˙Focus on Listening and speaking</a:t>
            </a:r>
            <a:endParaRPr lang="en-US" altLang="zh-TW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TW" b="1"/>
              <a:t>˙Chosen the vocabulary</a:t>
            </a:r>
            <a:endParaRPr lang="en-US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008C88D-46A6-4B04-B09E-4443A79300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OSA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61DE603-B393-4730-8791-0EE04DB0C2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81400"/>
            <a:ext cx="6592887" cy="1905000"/>
          </a:xfrm>
        </p:spPr>
        <p:txBody>
          <a:bodyPr/>
          <a:lstStyle/>
          <a:p>
            <a:pPr eaLnBrk="1" hangingPunct="1">
              <a:buSzTx/>
              <a:buFont typeface="Symbol" panose="05050102010706020507" pitchFamily="18" charset="2"/>
              <a:buChar char=""/>
            </a:pPr>
            <a:r>
              <a:rPr lang="en-US" altLang="zh-TW" b="1"/>
              <a:t>˙Brings the reality situation in the classroom</a:t>
            </a:r>
          </a:p>
          <a:p>
            <a:pPr eaLnBrk="1" hangingPunct="1">
              <a:buSzTx/>
              <a:buFont typeface="Symbol" panose="05050102010706020507" pitchFamily="18" charset="2"/>
              <a:buChar char=""/>
            </a:pPr>
            <a:r>
              <a:rPr lang="en-US" altLang="zh-TW" b="1"/>
              <a:t>˙Scheduled progress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B51C0EF-E445-4D15-A173-862E54DECC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Disadvantages with using OSA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8D75BD8-6039-4D47-9B78-307124C422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3284538"/>
            <a:ext cx="6808787" cy="2511425"/>
          </a:xfrm>
        </p:spPr>
        <p:txBody>
          <a:bodyPr/>
          <a:lstStyle/>
          <a:p>
            <a:pPr eaLnBrk="1" hangingPunct="1"/>
            <a:r>
              <a:rPr lang="en-US" altLang="zh-TW" b="1"/>
              <a:t>˙Turns students into parrots</a:t>
            </a:r>
            <a:endParaRPr lang="en-US" altLang="zh-TW"/>
          </a:p>
          <a:p>
            <a:pPr eaLnBrk="1" hangingPunct="1"/>
            <a:r>
              <a:rPr lang="en-US" altLang="zh-TW" b="1"/>
              <a:t>˙Boring and mindless</a:t>
            </a:r>
            <a:endParaRPr lang="en-US" altLang="zh-TW"/>
          </a:p>
          <a:p>
            <a:pPr eaLnBrk="1" hangingPunct="1"/>
            <a:r>
              <a:rPr lang="en-US" altLang="zh-TW" b="1"/>
              <a:t>˙Reduces motivation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DF32803-8EDC-4BCD-98CA-4AC02EB76F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Typical Procedure</a:t>
            </a:r>
            <a:r>
              <a:rPr lang="en-US" altLang="zh-TW"/>
              <a:t> 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4B7B9E3-8DB6-4B37-9B62-C6D7DBBF9F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3"/>
            <a:ext cx="6953250" cy="2511425"/>
          </a:xfrm>
        </p:spPr>
        <p:txBody>
          <a:bodyPr/>
          <a:lstStyle/>
          <a:p>
            <a:pPr eaLnBrk="1" hangingPunct="1"/>
            <a:r>
              <a:rPr lang="en-US" altLang="zh-TW" b="1"/>
              <a:t>˙Teacher gives a topic</a:t>
            </a:r>
            <a:endParaRPr lang="en-US" altLang="zh-TW"/>
          </a:p>
          <a:p>
            <a:pPr eaLnBrk="1" hangingPunct="1"/>
            <a:r>
              <a:rPr lang="en-US" altLang="zh-TW" b="1"/>
              <a:t>˙Demonstrate with teaching aids </a:t>
            </a:r>
            <a:endParaRPr lang="en-US" altLang="zh-TW"/>
          </a:p>
          <a:p>
            <a:pPr eaLnBrk="1" hangingPunct="1"/>
            <a:r>
              <a:rPr lang="en-US" altLang="zh-TW" b="1"/>
              <a:t>˙Key word changed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3C35DD-F819-410E-9C94-4C8FB82A1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Advantages of GTM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B4AAEE2-6AD6-4E62-9EAB-D12E3190B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349500"/>
            <a:ext cx="7313613" cy="4114800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An effective way for application of grammar and sentence structure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Few demands on teachers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Least stressful for students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8363D88-804D-45D8-BA5F-CFA8B0B804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Suggestopedia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32BE68E-0B6E-4114-831A-3E65C2C02E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3"/>
            <a:ext cx="7345363" cy="2808287"/>
          </a:xfrm>
        </p:spPr>
        <p:txBody>
          <a:bodyPr/>
          <a:lstStyle/>
          <a:p>
            <a:pPr eaLnBrk="1" hangingPunct="1"/>
            <a:r>
              <a:rPr lang="en-US" altLang="zh-TW" b="1"/>
              <a:t>The name is from the words suggestion and pedagogy.</a:t>
            </a:r>
          </a:p>
          <a:p>
            <a:pPr eaLnBrk="1" hangingPunct="1"/>
            <a:r>
              <a:rPr lang="en-US" altLang="zh-TW" b="1"/>
              <a:t>Developed in the 1970s by the Bulgarian psychologist Georgi Lozanov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8010038-4FAC-46F7-B053-E81390554B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b="1"/>
              <a:t>Attention and memory studies</a:t>
            </a:r>
            <a:endParaRPr lang="en-US" altLang="zh-TW" b="1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B908B8F-0271-4AC8-BF47-5AA2CCF997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6165850"/>
            <a:ext cx="76327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TW" sz="1400"/>
              <a:t>(Adapted from: Richards &amp; Rodgers 2001 </a:t>
            </a:r>
            <a:r>
              <a:rPr lang="en-GB" altLang="zh-TW" sz="1400" i="1"/>
              <a:t>Approaches &amp; Methods in Language Teaching</a:t>
            </a:r>
            <a:r>
              <a:rPr lang="en-GB" altLang="zh-TW" sz="1400"/>
              <a:t> Cambridge)</a:t>
            </a:r>
            <a:endParaRPr lang="en-US" altLang="zh-TW" sz="1400"/>
          </a:p>
        </p:txBody>
      </p:sp>
      <p:pic>
        <p:nvPicPr>
          <p:cNvPr id="68612" name="Picture 4" descr="SUGGESTO">
            <a:extLst>
              <a:ext uri="{FF2B5EF4-FFF2-40B4-BE49-F238E27FC236}">
                <a16:creationId xmlns:a16="http://schemas.microsoft.com/office/drawing/2014/main" id="{F145C9D0-4BB1-405A-B152-620885BE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5168" r="3259" b="25859"/>
          <a:stretch>
            <a:fillRect/>
          </a:stretch>
        </p:blipFill>
        <p:spPr bwMode="auto">
          <a:xfrm>
            <a:off x="1042988" y="2852738"/>
            <a:ext cx="66976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96D132D-6F65-4B11-BE4D-94E30F7109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Purpose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A482416-A1D5-4924-B1AF-5CC33F13BE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581400"/>
            <a:ext cx="6808787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Desuggest the psychological barriers to learn vocabulary and conversation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079B97F-9886-4872-B28C-0EDA1274E8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Characteristic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E05181A-3EB4-4F45-8248-0E21C088FC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37350" cy="3600450"/>
          </a:xfrm>
        </p:spPr>
        <p:txBody>
          <a:bodyPr/>
          <a:lstStyle/>
          <a:p>
            <a:pPr eaLnBrk="1" hangingPunct="1"/>
            <a:r>
              <a:rPr lang="en-US" altLang="zh-TW" b="1"/>
              <a:t>˙Present text with music</a:t>
            </a:r>
            <a:endParaRPr lang="en-US" altLang="zh-TW"/>
          </a:p>
          <a:p>
            <a:pPr eaLnBrk="1" hangingPunct="1"/>
            <a:r>
              <a:rPr lang="en-US" altLang="zh-TW" b="1"/>
              <a:t>˙Practiced breathing</a:t>
            </a:r>
            <a:endParaRPr lang="en-US" altLang="zh-TW"/>
          </a:p>
          <a:p>
            <a:pPr eaLnBrk="1" hangingPunct="1"/>
            <a:r>
              <a:rPr lang="en-US" altLang="zh-TW" b="1"/>
              <a:t>˙Comfortable</a:t>
            </a:r>
            <a:endParaRPr lang="en-US" altLang="zh-TW"/>
          </a:p>
          <a:p>
            <a:pPr eaLnBrk="1" hangingPunct="1"/>
            <a:r>
              <a:rPr lang="en-US" altLang="zh-TW" b="1"/>
              <a:t>˙Choose target language name</a:t>
            </a:r>
            <a:endParaRPr lang="en-US" altLang="zh-TW"/>
          </a:p>
          <a:p>
            <a:pPr eaLnBrk="1" hangingPunct="1"/>
            <a:r>
              <a:rPr lang="en-US" altLang="zh-TW" b="1"/>
              <a:t>˙Colorful posters on the wall</a:t>
            </a:r>
            <a:endParaRPr lang="en-US" altLang="zh-TW"/>
          </a:p>
          <a:p>
            <a:pPr eaLnBrk="1" hangingPunct="1"/>
            <a:r>
              <a:rPr lang="en-US" altLang="zh-TW" b="1"/>
              <a:t>˙Liberate instead of teach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F3A78AB-D4C7-4DC6-B5E3-F1286B20A7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b="1"/>
              <a:t>Elements to Suggestopedia</a:t>
            </a:r>
            <a:endParaRPr lang="en-US" altLang="zh-TW" b="1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45089E7-97C5-4BDD-A681-FFCA8DBA27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3068638"/>
            <a:ext cx="6985000" cy="3384550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˙Authority</a:t>
            </a:r>
            <a:endParaRPr lang="en-US" altLang="zh-TW"/>
          </a:p>
          <a:p>
            <a:pPr marL="609600" indent="-609600" eaLnBrk="1" hangingPunct="1"/>
            <a:r>
              <a:rPr lang="en-US" altLang="zh-TW" b="1"/>
              <a:t>˙˙Intonation, </a:t>
            </a:r>
          </a:p>
          <a:p>
            <a:pPr marL="609600" indent="-609600" eaLnBrk="1" hangingPunct="1"/>
            <a:r>
              <a:rPr lang="en-US" altLang="zh-TW" b="1"/>
              <a:t>Rhythm and concert pseudo-passiveness</a:t>
            </a:r>
            <a:endParaRPr lang="en-US" altLang="zh-TW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918EBCA-951A-4F9C-88C1-49C16FE4CD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Suggestopedia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64E367E-304E-464F-9E4A-4BF71899D2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3716338"/>
            <a:ext cx="5638800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˙Increases oral proficiency</a:t>
            </a:r>
            <a:endParaRPr lang="en-US" altLang="zh-TW"/>
          </a:p>
          <a:p>
            <a:pPr eaLnBrk="1" hangingPunct="1"/>
            <a:r>
              <a:rPr lang="en-US" altLang="zh-TW" b="1"/>
              <a:t>˙Lowers classroom anxiety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9F7C4D-4844-4733-8E6B-E231933E2C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Disadvantages with using Suggestopedia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C5095CD-97F8-4EA4-805B-1ED2DDC8AA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81400"/>
            <a:ext cx="6448425" cy="2368550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˙Unavailable of music and comfortable chairs</a:t>
            </a:r>
            <a:endParaRPr lang="en-US" altLang="zh-TW"/>
          </a:p>
          <a:p>
            <a:pPr marL="609600" indent="-609600" eaLnBrk="1" hangingPunct="1"/>
            <a:r>
              <a:rPr lang="en-US" altLang="zh-TW" b="1"/>
              <a:t>˙No advanced comprehension technique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D86FDD0-FB85-4AB1-9AE3-F742B32D26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Typical Procedure</a:t>
            </a:r>
            <a:r>
              <a:rPr lang="en-US" altLang="zh-TW"/>
              <a:t> 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41EFC9F-9FE5-4E59-B855-C12C2F12AA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592887" cy="2736850"/>
          </a:xfrm>
        </p:spPr>
        <p:txBody>
          <a:bodyPr/>
          <a:lstStyle/>
          <a:p>
            <a:pPr eaLnBrk="1" hangingPunct="1"/>
            <a:r>
              <a:rPr lang="en-US" altLang="zh-TW" b="1"/>
              <a:t>˙Deciphering</a:t>
            </a:r>
            <a:endParaRPr lang="en-US" altLang="zh-TW"/>
          </a:p>
          <a:p>
            <a:pPr eaLnBrk="1" hangingPunct="1"/>
            <a:r>
              <a:rPr lang="en-US" altLang="zh-TW" b="1"/>
              <a:t>˙Concert session</a:t>
            </a:r>
            <a:endParaRPr lang="en-US" altLang="zh-TW"/>
          </a:p>
          <a:p>
            <a:pPr eaLnBrk="1" hangingPunct="1"/>
            <a:r>
              <a:rPr lang="en-US" altLang="zh-TW" b="1"/>
              <a:t>˙Elaboration</a:t>
            </a:r>
            <a:endParaRPr lang="en-US" altLang="zh-TW"/>
          </a:p>
          <a:p>
            <a:pPr eaLnBrk="1" hangingPunct="1"/>
            <a:r>
              <a:rPr lang="en-US" altLang="zh-TW" b="1"/>
              <a:t>˙Production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1BF49B7-821D-4BB4-B9EE-DB746F9316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Community Language Learning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81DA6C3-DD6F-41A4-AF9E-83BAE11ACE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49713"/>
            <a:ext cx="7345362" cy="2043112"/>
          </a:xfrm>
        </p:spPr>
        <p:txBody>
          <a:bodyPr/>
          <a:lstStyle/>
          <a:p>
            <a:pPr eaLnBrk="1" hangingPunct="1"/>
            <a:r>
              <a:rPr lang="en-US" altLang="zh-TW" b="1"/>
              <a:t>Developed by Charles Curran and his associates in 1970s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212F8BC-9573-4C8E-8C0D-CEAFCE394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213" y="0"/>
            <a:ext cx="3313112" cy="908050"/>
          </a:xfrm>
        </p:spPr>
        <p:txBody>
          <a:bodyPr/>
          <a:lstStyle/>
          <a:p>
            <a:pPr eaLnBrk="1" hangingPunct="1"/>
            <a:r>
              <a:rPr lang="en-US" altLang="zh-TW" b="1"/>
              <a:t>Comparison</a:t>
            </a:r>
          </a:p>
        </p:txBody>
      </p:sp>
      <p:pic>
        <p:nvPicPr>
          <p:cNvPr id="76803" name="Picture 3" descr="CLL">
            <a:extLst>
              <a:ext uri="{FF2B5EF4-FFF2-40B4-BE49-F238E27FC236}">
                <a16:creationId xmlns:a16="http://schemas.microsoft.com/office/drawing/2014/main" id="{0C32C79D-BF19-45D9-A41F-435B3A3F8E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>
            <a:fillRect/>
          </a:stretch>
        </p:blipFill>
        <p:spPr>
          <a:xfrm>
            <a:off x="827088" y="1125538"/>
            <a:ext cx="7561262" cy="556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DFD00C-E47B-4ADA-AF08-2926F1864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Disadvantage of GTM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214C710-353F-460A-B22F-95F357550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133600"/>
            <a:ext cx="7313613" cy="31861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Wrong idea of what language is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Less learners’ motivation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Create frustration for learners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EFA30B3-63AC-4539-870E-E7A4EE9A60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sz="3600" b="1"/>
              <a:t>Psychological Requirements for Successful Learning</a:t>
            </a:r>
            <a:endParaRPr lang="en-US" altLang="zh-TW" sz="3600" b="1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F566BE3-A3CC-41EB-9BD6-D8199F3A68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13100"/>
            <a:ext cx="7345363" cy="3240088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˙S</a:t>
            </a:r>
            <a:r>
              <a:rPr lang="en-US" altLang="zh-TW" b="1" i="1"/>
              <a:t> </a:t>
            </a:r>
            <a:r>
              <a:rPr lang="en-US" altLang="zh-TW"/>
              <a:t>stands for security</a:t>
            </a:r>
          </a:p>
          <a:p>
            <a:pPr marL="609600" indent="-609600" eaLnBrk="1" hangingPunct="1"/>
            <a:r>
              <a:rPr lang="en-US" altLang="zh-TW" b="1"/>
              <a:t>˙A</a:t>
            </a:r>
            <a:r>
              <a:rPr lang="en-US" altLang="zh-TW" b="1" i="1"/>
              <a:t> </a:t>
            </a:r>
            <a:r>
              <a:rPr lang="en-US" altLang="zh-TW"/>
              <a:t>stands for attention and aggression</a:t>
            </a:r>
          </a:p>
          <a:p>
            <a:pPr marL="609600" indent="-609600" eaLnBrk="1" hangingPunct="1"/>
            <a:r>
              <a:rPr lang="en-US" altLang="zh-TW" b="1"/>
              <a:t>˙R</a:t>
            </a:r>
            <a:r>
              <a:rPr lang="en-US" altLang="zh-TW" b="1" i="1"/>
              <a:t> </a:t>
            </a:r>
            <a:r>
              <a:rPr lang="en-US" altLang="zh-TW"/>
              <a:t>stands for retention and reflection</a:t>
            </a:r>
          </a:p>
          <a:p>
            <a:pPr marL="609600" indent="-609600" eaLnBrk="1" hangingPunct="1"/>
            <a:r>
              <a:rPr lang="fr-FR" altLang="zh-TW" b="1"/>
              <a:t>˙D</a:t>
            </a:r>
            <a:r>
              <a:rPr lang="en-GB" altLang="zh-TW" b="1"/>
              <a:t> </a:t>
            </a:r>
            <a:r>
              <a:rPr lang="en-GB" altLang="zh-TW"/>
              <a:t>represents </a:t>
            </a:r>
            <a:r>
              <a:rPr lang="fr-FR" altLang="zh-TW"/>
              <a:t>discrimination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88B7222-7F62-48F4-A0D8-B872CE3B01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Purpose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3A4A25B-63F7-499F-AD1A-7C2A57EF66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357563"/>
            <a:ext cx="6911975" cy="2439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/>
              <a:t>The teacher can successfully transfer his or her knowledge and proficiency in L2 to the students; Specific purposes are not mentioned.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DA2A2CC-9109-4F11-8A59-103032FC11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Characteristic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5EF75CF-4EC3-47AA-B7FD-09EDF191C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84538"/>
            <a:ext cx="6737350" cy="2879725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˙Client-Counselor and Learner-Knower relationships</a:t>
            </a:r>
            <a:endParaRPr lang="en-US" altLang="zh-TW"/>
          </a:p>
          <a:p>
            <a:pPr marL="609600" indent="-609600" eaLnBrk="1" hangingPunct="1"/>
            <a:r>
              <a:rPr lang="en-US" altLang="zh-TW" b="1"/>
              <a:t>˙Humanistic Techniques</a:t>
            </a:r>
            <a:endParaRPr lang="en-US" altLang="zh-TW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E9DCEEC-B078-4505-B9E9-B62BA01335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Advantages with using CLL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ABE17B0-CE97-4747-BB2C-60FEA1F3D4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141663"/>
            <a:ext cx="7056438" cy="2808287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˙Removes the feeling of distance and insecurity</a:t>
            </a:r>
            <a:endParaRPr lang="en-US" altLang="zh-TW"/>
          </a:p>
          <a:p>
            <a:pPr marL="609600" indent="-609600" eaLnBrk="1" hangingPunct="1"/>
            <a:r>
              <a:rPr lang="en-US" altLang="zh-TW" b="1"/>
              <a:t>˙Counselor allows the learner to decide on the topic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7C04C0D-2714-4264-A91C-9ED7CBBC87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Disadvantages with using CLL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C4BCE20-4412-4E75-BE09-8D76C0047B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3213100"/>
            <a:ext cx="7129462" cy="2879725"/>
          </a:xfrm>
        </p:spPr>
        <p:txBody>
          <a:bodyPr/>
          <a:lstStyle/>
          <a:p>
            <a:pPr marL="609600" indent="-609600" eaLnBrk="1" hangingPunct="1"/>
            <a:r>
              <a:rPr lang="en-US" altLang="zh-TW" b="1"/>
              <a:t>˙Teacher may become too indirective</a:t>
            </a:r>
            <a:endParaRPr lang="en-US" altLang="zh-TW"/>
          </a:p>
          <a:p>
            <a:pPr marL="609600" indent="-609600" eaLnBrk="1" hangingPunct="1"/>
            <a:r>
              <a:rPr lang="en-US" altLang="zh-TW" b="1"/>
              <a:t>˙Confidence based on an inductive strategy for learning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B804E44-55F5-43AE-AEE5-E136407CEF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Typical Procedure</a:t>
            </a:r>
            <a:r>
              <a:rPr lang="en-US" altLang="zh-TW"/>
              <a:t>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DC74396-001E-414D-93E0-7F92740906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881812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/>
              <a:t>˙Translation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 b="1"/>
              <a:t>˙Group Work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 b="1"/>
              <a:t>˙Recording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 b="1"/>
              <a:t>˙Transcription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 b="1"/>
              <a:t>˙Analysis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 b="1"/>
              <a:t>˙Reflection and observation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AC264A0-4895-417A-B6BC-53D58FE86D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b="1"/>
              <a:t>Main Steps of Procedure of CLL</a:t>
            </a:r>
            <a:endParaRPr lang="en-US" altLang="zh-TW" b="1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D8DD6CD-19E7-44DD-94B6-CC6AFDA14D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5513" y="3429000"/>
            <a:ext cx="5638800" cy="1905000"/>
          </a:xfrm>
        </p:spPr>
        <p:txBody>
          <a:bodyPr/>
          <a:lstStyle/>
          <a:p>
            <a:pPr eaLnBrk="1" hangingPunct="1"/>
            <a:r>
              <a:rPr lang="en-US" altLang="zh-TW" b="1"/>
              <a:t>˙Investment</a:t>
            </a:r>
            <a:endParaRPr lang="en-US" altLang="zh-TW"/>
          </a:p>
          <a:p>
            <a:pPr eaLnBrk="1" hangingPunct="1"/>
            <a:r>
              <a:rPr lang="en-US" altLang="zh-TW" b="1"/>
              <a:t>˙Reflection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5C2E950-B8C9-4B0E-B68F-F45C34E532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7272338" cy="2884488"/>
          </a:xfrm>
        </p:spPr>
        <p:txBody>
          <a:bodyPr/>
          <a:lstStyle/>
          <a:p>
            <a:r>
              <a:rPr lang="en-US" altLang="zh-TW" sz="4400">
                <a:ln>
                  <a:noFill/>
                </a:ln>
              </a:rPr>
              <a:t>The Comprehension-based Approach</a:t>
            </a:r>
            <a:br>
              <a:rPr lang="en-US" altLang="zh-TW" sz="4400">
                <a:ln>
                  <a:noFill/>
                </a:ln>
              </a:rPr>
            </a:br>
            <a:r>
              <a:rPr lang="en-US" altLang="zh-TW" sz="4400">
                <a:ln>
                  <a:noFill/>
                </a:ln>
              </a:rPr>
              <a:t>(Natural Approach)</a:t>
            </a:r>
            <a:br>
              <a:rPr lang="en-US" altLang="zh-TW" sz="4400">
                <a:ln>
                  <a:noFill/>
                </a:ln>
              </a:rPr>
            </a:br>
            <a:endParaRPr lang="en-US" altLang="zh-TW" sz="4400">
              <a:ln>
                <a:noFill/>
              </a:ln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6227EAD-2F9E-4380-BC66-798D30FB02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zh-TW" sz="4800" i="1">
                <a:solidFill>
                  <a:srgbClr val="3333FF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0F933FA-BFCA-4DD8-9D43-27B943110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Features of NA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AFCB665-4D02-46F8-B6E9-A2BE251EF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7529513" cy="4249738"/>
          </a:xfrm>
        </p:spPr>
        <p:txBody>
          <a:bodyPr/>
          <a:lstStyle/>
          <a:p>
            <a:r>
              <a:rPr lang="en-US" altLang="zh-TW" i="1">
                <a:latin typeface="Times New Roman" panose="02020603050405020304" pitchFamily="18" charset="0"/>
              </a:rPr>
              <a:t>Listening comprehension is very important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Begin by listening to meaningful speech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Speak when ready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One step beyond their level of competence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Error correction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Appropriate input for the learners</a:t>
            </a:r>
          </a:p>
          <a:p>
            <a:r>
              <a:rPr lang="en-US" altLang="zh-TW" i="1">
                <a:latin typeface="Times New Roman" panose="02020603050405020304" pitchFamily="18" charset="0"/>
              </a:rPr>
              <a:t>Adopt freely from various method sources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B657C35-C43E-4252-B8E7-EFF92C9C5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The NA v.s. The DM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2C658D8-8A2C-4A06-B003-1564C15750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71550" y="1844675"/>
            <a:ext cx="3887788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solidFill>
                  <a:srgbClr val="FF3399"/>
                </a:solidFill>
                <a:latin typeface="Times New Roman" panose="02020603050405020304" pitchFamily="18" charset="0"/>
              </a:rPr>
              <a:t>The NA emphasis 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1.Exposure / input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2.Optimizing emotional preparedness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3.A prolonged period of hearing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100"/>
          </a:p>
          <a:p>
            <a:endParaRPr lang="en-US" altLang="zh-TW" sz="2100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6F822F56-D251-4B69-8019-AAD9B151BC6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02225" y="1827213"/>
            <a:ext cx="379095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solidFill>
                  <a:srgbClr val="FF3399"/>
                </a:solidFill>
                <a:latin typeface="Times New Roman" panose="02020603050405020304" pitchFamily="18" charset="0"/>
              </a:rPr>
              <a:t>The DM emphasis 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1.Teach monologues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2.Direct repetition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3.Formal Q/A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500">
                <a:latin typeface="Times New Roman" panose="02020603050405020304" pitchFamily="18" charset="0"/>
              </a:rPr>
              <a:t>4.Accurate production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73D7263-177B-438E-87A9-9557931ED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900">
                <a:ln>
                  <a:noFill/>
                </a:ln>
              </a:rPr>
              <a:t>Application: Typical Techniques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EA70898-EB41-4885-9FE5-E92F6BE5B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12075" cy="46085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(1)  Translation of a Literary Passage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(2)  Reading Comprehension Questions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(3)  Antonyms/Synonyms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(4)  Cognates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(5)  Deductive Application of Rule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(6)  Fill-in-the-blanks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(7)  Memorization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(8)  Use Words in Sentences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zh-TW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(9)  Composition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1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US" altLang="zh-TW" sz="13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US" altLang="zh-TW" sz="13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 </a:t>
            </a:r>
            <a:endParaRPr lang="en-US" altLang="zh-TW" sz="1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7A75418-70D1-43E3-B6D3-D1563519B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Objectives of NA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C662621-8C6C-4453-B648-56C2FFD4E2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349500"/>
            <a:ext cx="7313613" cy="4114800"/>
          </a:xfrm>
        </p:spPr>
        <p:txBody>
          <a:bodyPr/>
          <a:lstStyle/>
          <a:p>
            <a:r>
              <a:rPr lang="en-US" altLang="zh-TW" sz="3600" b="1" i="1">
                <a:latin typeface="Times New Roman" panose="02020603050405020304" pitchFamily="18" charset="0"/>
              </a:rPr>
              <a:t>To be able to function adequately in the target situation.</a:t>
            </a:r>
          </a:p>
          <a:p>
            <a:r>
              <a:rPr lang="en-US" altLang="zh-TW" sz="3600" b="1" i="1">
                <a:latin typeface="Times New Roman" panose="02020603050405020304" pitchFamily="18" charset="0"/>
              </a:rPr>
              <a:t>To be able to convey their requests and idea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0CBB3D8-8972-4AAE-993E-E1DD89067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640637" cy="1143000"/>
          </a:xfrm>
        </p:spPr>
        <p:txBody>
          <a:bodyPr/>
          <a:lstStyle/>
          <a:p>
            <a:r>
              <a:rPr lang="en-US" altLang="zh-TW" sz="4800">
                <a:ln>
                  <a:noFill/>
                </a:ln>
              </a:rPr>
              <a:t>Teacher and Student Roles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E0A5751-CF00-4672-828D-337E30512B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1916113"/>
            <a:ext cx="7313613" cy="3889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solidFill>
                  <a:srgbClr val="FF3399"/>
                </a:solidFill>
                <a:latin typeface="Times New Roman" panose="02020603050405020304" pitchFamily="18" charset="0"/>
              </a:rPr>
              <a:t>Teacher Roles</a:t>
            </a:r>
          </a:p>
          <a:p>
            <a:pPr>
              <a:lnSpc>
                <a:spcPct val="90000"/>
              </a:lnSpc>
            </a:pPr>
            <a:r>
              <a:rPr lang="en-US" altLang="zh-TW" b="1" i="1">
                <a:latin typeface="Times New Roman" panose="02020603050405020304" pitchFamily="18" charset="0"/>
              </a:rPr>
              <a:t>The primary source</a:t>
            </a:r>
          </a:p>
          <a:p>
            <a:pPr>
              <a:lnSpc>
                <a:spcPct val="90000"/>
              </a:lnSpc>
            </a:pPr>
            <a:r>
              <a:rPr lang="en-US" altLang="zh-TW" b="1" i="1">
                <a:latin typeface="Times New Roman" panose="02020603050405020304" pitchFamily="18" charset="0"/>
              </a:rPr>
              <a:t>Create a classroom atmosphere</a:t>
            </a:r>
          </a:p>
          <a:p>
            <a:pPr>
              <a:lnSpc>
                <a:spcPct val="90000"/>
              </a:lnSpc>
            </a:pPr>
            <a:r>
              <a:rPr lang="en-US" altLang="zh-TW" b="1" i="1">
                <a:latin typeface="Times New Roman" panose="02020603050405020304" pitchFamily="18" charset="0"/>
              </a:rPr>
              <a:t>Choose a rich mix of classroom activities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solidFill>
                  <a:srgbClr val="FF3399"/>
                </a:solidFill>
                <a:latin typeface="Times New Roman" panose="02020603050405020304" pitchFamily="18" charset="0"/>
              </a:rPr>
              <a:t>Student Roles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solidFill>
                  <a:srgbClr val="FF3399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TW" b="1" i="1">
                <a:latin typeface="Times New Roman" panose="02020603050405020304" pitchFamily="18" charset="0"/>
              </a:rPr>
              <a:t>Participator ; responder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b="1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b="1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8711E32-B3AE-4B7A-822D-DB083069F4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7272338" cy="2520950"/>
          </a:xfrm>
        </p:spPr>
        <p:txBody>
          <a:bodyPr/>
          <a:lstStyle/>
          <a:p>
            <a:br>
              <a:rPr lang="en-US" altLang="zh-TW" sz="2000">
                <a:ln>
                  <a:noFill/>
                </a:ln>
              </a:rPr>
            </a:br>
            <a:r>
              <a:rPr lang="en-US" altLang="zh-TW" sz="5400">
                <a:ln>
                  <a:noFill/>
                </a:ln>
              </a:rPr>
              <a:t>The Communicative Approach</a:t>
            </a:r>
            <a:br>
              <a:rPr lang="en-US" altLang="zh-TW" sz="5400">
                <a:ln>
                  <a:noFill/>
                </a:ln>
              </a:rPr>
            </a:br>
            <a:endParaRPr lang="en-US" altLang="zh-TW" sz="5400">
              <a:ln>
                <a:noFill/>
              </a:ln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CAEFFD8-70AE-4EB4-BF95-67A7C48F72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zh-TW" sz="4800" i="1">
                <a:solidFill>
                  <a:srgbClr val="3333FF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EBF6D9B-03C5-4019-9CF0-D74FAC137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Features of CA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797B8A9-7D83-4BF1-B4C3-7B5CA9223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7529513" cy="4249738"/>
          </a:xfrm>
        </p:spPr>
        <p:txBody>
          <a:bodyPr/>
          <a:lstStyle/>
          <a:p>
            <a:r>
              <a:rPr lang="en-US" altLang="zh-TW" sz="4400" i="1">
                <a:latin typeface="Times New Roman" panose="02020603050405020304" pitchFamily="18" charset="0"/>
              </a:rPr>
              <a:t>Communicative intent</a:t>
            </a:r>
          </a:p>
          <a:p>
            <a:r>
              <a:rPr lang="en-US" altLang="zh-TW" sz="4400" i="1">
                <a:latin typeface="Times New Roman" panose="02020603050405020304" pitchFamily="18" charset="0"/>
              </a:rPr>
              <a:t>The use of authentic materials</a:t>
            </a:r>
          </a:p>
          <a:p>
            <a:r>
              <a:rPr lang="en-US" altLang="zh-TW" sz="4400" i="1">
                <a:latin typeface="Times New Roman" panose="02020603050405020304" pitchFamily="18" charset="0"/>
              </a:rPr>
              <a:t>Activities are often carried out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7626E76-2DE0-46DC-9F6E-9079F60D3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>
                <a:ln>
                  <a:noFill/>
                </a:ln>
              </a:rPr>
              <a:t>Teacher and Student Roles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8FC37E4-8B8E-489F-A079-94E87AF85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276475"/>
            <a:ext cx="7313612" cy="4114800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rgbClr val="FF3399"/>
                </a:solidFill>
                <a:latin typeface="Times New Roman" panose="02020603050405020304" pitchFamily="18" charset="0"/>
              </a:rPr>
              <a:t>Teacher roles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(1) To facilitate communication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(2) To be a co-communicator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altLang="zh-TW" sz="3600" b="1" i="1">
                <a:solidFill>
                  <a:srgbClr val="FF3399"/>
                </a:solidFill>
                <a:latin typeface="Times New Roman" panose="02020603050405020304" pitchFamily="18" charset="0"/>
              </a:rPr>
              <a:t>Student roles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zh-TW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  Communicator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zh-TW" sz="3600" b="1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70C729B-A978-4130-B100-B7082D16C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Advantages of the CA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2C11B29-A927-4477-927F-C0E7EE2E5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12075" cy="4608513"/>
          </a:xfrm>
        </p:spPr>
        <p:txBody>
          <a:bodyPr/>
          <a:lstStyle/>
          <a:p>
            <a:r>
              <a:rPr lang="en-US" altLang="zh-TW" b="1" i="1">
                <a:latin typeface="Times New Roman" panose="02020603050405020304" pitchFamily="18" charset="0"/>
              </a:rPr>
              <a:t>(1) Students will be more motivated</a:t>
            </a:r>
          </a:p>
          <a:p>
            <a:endParaRPr lang="en-US" altLang="zh-TW" b="1" i="1">
              <a:latin typeface="Times New Roman" panose="02020603050405020304" pitchFamily="18" charset="0"/>
            </a:endParaRPr>
          </a:p>
          <a:p>
            <a:r>
              <a:rPr lang="en-US" altLang="zh-TW" b="1" i="1">
                <a:latin typeface="Times New Roman" panose="02020603050405020304" pitchFamily="18" charset="0"/>
              </a:rPr>
              <a:t>(2) Students have opportunities to express</a:t>
            </a:r>
          </a:p>
          <a:p>
            <a:endParaRPr lang="en-US" altLang="zh-TW" b="1" i="1">
              <a:latin typeface="Times New Roman" panose="02020603050405020304" pitchFamily="18" charset="0"/>
            </a:endParaRPr>
          </a:p>
          <a:p>
            <a:r>
              <a:rPr lang="en-US" altLang="zh-TW" b="1" i="1">
                <a:latin typeface="Times New Roman" panose="02020603050405020304" pitchFamily="18" charset="0"/>
              </a:rPr>
              <a:t>(3) Student security is enhanced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300">
                <a:latin typeface="Arial" panose="020B0604020202020204" pitchFamily="34" charset="0"/>
              </a:rPr>
              <a:t> </a:t>
            </a:r>
            <a:r>
              <a:rPr lang="en-US" altLang="zh-TW" sz="1300"/>
              <a:t> </a:t>
            </a:r>
            <a:r>
              <a:rPr lang="en-US" altLang="zh-TW" sz="1300">
                <a:latin typeface="Arial" panose="020B0604020202020204" pitchFamily="34" charset="0"/>
              </a:rPr>
              <a:t> </a:t>
            </a:r>
            <a:r>
              <a:rPr lang="en-US" altLang="zh-TW" sz="1300"/>
              <a:t> </a:t>
            </a:r>
            <a:r>
              <a:rPr lang="en-US" altLang="zh-TW" sz="1300">
                <a:latin typeface="Arial" panose="020B0604020202020204" pitchFamily="34" charset="0"/>
              </a:rPr>
              <a:t> </a:t>
            </a:r>
            <a:endParaRPr lang="en-US" altLang="zh-TW" sz="13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5C99880-1DC0-40AA-830C-190BBDD91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>
                <a:ln>
                  <a:noFill/>
                </a:ln>
              </a:rPr>
              <a:t>Disadvantages of the CA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6F23527-1FF8-4A55-8E16-D20DC45D78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13612" cy="4114800"/>
          </a:xfrm>
        </p:spPr>
        <p:txBody>
          <a:bodyPr/>
          <a:lstStyle/>
          <a:p>
            <a:endParaRPr lang="en-US" altLang="zh-TW" sz="4000" i="1">
              <a:latin typeface="Times New Roman" panose="02020603050405020304" pitchFamily="18" charset="0"/>
            </a:endParaRPr>
          </a:p>
          <a:p>
            <a:r>
              <a:rPr lang="en-US" altLang="zh-TW" sz="4000" i="1">
                <a:latin typeface="Times New Roman" panose="02020603050405020304" pitchFamily="18" charset="0"/>
              </a:rPr>
              <a:t>Difficulty in evaluating students’ performance</a:t>
            </a:r>
          </a:p>
          <a:p>
            <a:r>
              <a:rPr lang="en-US" altLang="zh-TW" sz="4000" i="1">
                <a:latin typeface="Times New Roman" panose="02020603050405020304" pitchFamily="18" charset="0"/>
              </a:rPr>
              <a:t>Ignores the teaching of reading and writing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CDB44CF-D6B8-45F7-849A-3FF0D596D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>
                <a:ln>
                  <a:noFill/>
                </a:ln>
              </a:rPr>
              <a:t>Typical techniques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1D31EA8-01DE-4A48-8654-004C0D5E9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zh-TW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Authentic materials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Scrambled sentences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Language games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Picture strip story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zh-TW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Role play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C475EC1-8049-417E-8EFE-9175084FDE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7272338" cy="2520950"/>
          </a:xfrm>
        </p:spPr>
        <p:txBody>
          <a:bodyPr/>
          <a:lstStyle/>
          <a:p>
            <a:br>
              <a:rPr lang="en-US" altLang="zh-TW" sz="2000">
                <a:ln>
                  <a:noFill/>
                </a:ln>
              </a:rPr>
            </a:br>
            <a:r>
              <a:rPr lang="en-US" altLang="zh-TW" sz="5400">
                <a:ln>
                  <a:noFill/>
                </a:ln>
              </a:rPr>
              <a:t>Task-Based Approach</a:t>
            </a:r>
            <a:br>
              <a:rPr lang="en-US" altLang="zh-TW" sz="5400">
                <a:ln>
                  <a:noFill/>
                </a:ln>
              </a:rPr>
            </a:br>
            <a:endParaRPr lang="en-US" altLang="zh-TW" sz="5400">
              <a:ln>
                <a:noFill/>
              </a:ln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261E113-9988-4AD0-ACB5-1EAC222DA0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zh-TW" sz="4800" i="1">
                <a:solidFill>
                  <a:srgbClr val="3333FF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11097C2-A3E0-43C6-9DE9-FAA32D21B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Principles of TBA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951DFE1-3A99-4E10-8C3E-0D9100A69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7529513" cy="4249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i="1">
                <a:latin typeface="Times New Roman" panose="02020603050405020304" pitchFamily="18" charset="0"/>
              </a:rPr>
              <a:t>Tasks provide both the input and output processing</a:t>
            </a:r>
          </a:p>
          <a:p>
            <a:pPr>
              <a:lnSpc>
                <a:spcPct val="90000"/>
              </a:lnSpc>
            </a:pPr>
            <a:r>
              <a:rPr lang="en-US" altLang="zh-TW" sz="4400" i="1">
                <a:latin typeface="Times New Roman" panose="02020603050405020304" pitchFamily="18" charset="0"/>
              </a:rPr>
              <a:t>Task activities and achievement are motivational</a:t>
            </a:r>
          </a:p>
          <a:p>
            <a:pPr>
              <a:lnSpc>
                <a:spcPct val="90000"/>
              </a:lnSpc>
            </a:pPr>
            <a:r>
              <a:rPr lang="en-US" altLang="zh-TW" sz="4400" i="1">
                <a:latin typeface="Times New Roman" panose="02020603050405020304" pitchFamily="18" charset="0"/>
              </a:rPr>
              <a:t>Learning difficulty can be negotiated and fine-tuned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7A3F8D-6924-4798-842B-9F50CAC037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Reading Method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D8AEA4-547F-4DAF-9E0E-AA10550E1A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73463"/>
            <a:ext cx="6553200" cy="2232025"/>
          </a:xfrm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DA6DB71-075E-443E-A38D-87DC7AE3A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>
                <a:ln>
                  <a:noFill/>
                </a:ln>
              </a:rPr>
              <a:t>Teacher and Student Roles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4045F02-C901-4FFB-A934-8EBB45299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916113"/>
            <a:ext cx="731361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b="1" i="1">
                <a:solidFill>
                  <a:srgbClr val="FF3399"/>
                </a:solidFill>
                <a:latin typeface="Times New Roman" panose="02020603050405020304" pitchFamily="18" charset="0"/>
              </a:rPr>
              <a:t>Teacher roles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(1) Selector and sequencer of tasks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(2) Preparing learners for tasks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(3) Consciousness-raising</a:t>
            </a:r>
          </a:p>
          <a:p>
            <a:pPr>
              <a:lnSpc>
                <a:spcPct val="80000"/>
              </a:lnSpc>
            </a:pPr>
            <a:r>
              <a:rPr lang="en-US" altLang="zh-TW" b="1" i="1">
                <a:solidFill>
                  <a:srgbClr val="FF3399"/>
                </a:solidFill>
                <a:latin typeface="Times New Roman" panose="02020603050405020304" pitchFamily="18" charset="0"/>
              </a:rPr>
              <a:t>Student roles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(1)Group participant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(2)Monitor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(3)Risk-Taker and innovator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547D749-4B06-4A85-8607-6127AEDE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>
                <a:ln>
                  <a:noFill/>
                </a:ln>
              </a:rPr>
              <a:t>Advantages of TBA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F679F9-E7BA-42A9-8372-16C234A7F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12075" cy="4608513"/>
          </a:xfrm>
        </p:spPr>
        <p:txBody>
          <a:bodyPr/>
          <a:lstStyle/>
          <a:p>
            <a:r>
              <a:rPr lang="en-US" altLang="zh-TW" b="1" i="1">
                <a:latin typeface="Times New Roman" panose="02020603050405020304" pitchFamily="18" charset="0"/>
              </a:rPr>
              <a:t>(1) Students are free of language control</a:t>
            </a:r>
          </a:p>
          <a:p>
            <a:r>
              <a:rPr lang="en-US" altLang="zh-TW" b="1" i="1">
                <a:latin typeface="Times New Roman" panose="02020603050405020304" pitchFamily="18" charset="0"/>
              </a:rPr>
              <a:t>(2) Students have more varied exposure to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b="1" i="1">
                <a:latin typeface="Times New Roman" panose="02020603050405020304" pitchFamily="18" charset="0"/>
              </a:rPr>
              <a:t>         language</a:t>
            </a:r>
          </a:p>
          <a:p>
            <a:r>
              <a:rPr lang="en-US" altLang="zh-TW" b="1" i="1">
                <a:latin typeface="Times New Roman" panose="02020603050405020304" pitchFamily="18" charset="0"/>
              </a:rPr>
              <a:t>(3) Enjoyable and motivating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300">
                <a:latin typeface="Arial" panose="020B0604020202020204" pitchFamily="34" charset="0"/>
              </a:rPr>
              <a:t> </a:t>
            </a:r>
            <a:r>
              <a:rPr lang="en-US" altLang="zh-TW" sz="1300"/>
              <a:t> </a:t>
            </a:r>
            <a:r>
              <a:rPr lang="en-US" altLang="zh-TW" sz="1300">
                <a:latin typeface="Arial" panose="020B0604020202020204" pitchFamily="34" charset="0"/>
              </a:rPr>
              <a:t> </a:t>
            </a:r>
            <a:r>
              <a:rPr lang="en-US" altLang="zh-TW" sz="1300"/>
              <a:t> </a:t>
            </a:r>
            <a:r>
              <a:rPr lang="en-US" altLang="zh-TW" sz="1300">
                <a:latin typeface="Arial" panose="020B0604020202020204" pitchFamily="34" charset="0"/>
              </a:rPr>
              <a:t> </a:t>
            </a:r>
            <a:endParaRPr lang="en-US" altLang="zh-TW" sz="13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0795CD4-3FCC-4AA5-B4F0-70AE0A40E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>
                <a:ln>
                  <a:noFill/>
                </a:ln>
              </a:rPr>
              <a:t>Disadvantages of TBA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8623A0D-D6E3-4ECE-87F6-5518125DE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13612" cy="4114800"/>
          </a:xfrm>
        </p:spPr>
        <p:txBody>
          <a:bodyPr/>
          <a:lstStyle/>
          <a:p>
            <a:r>
              <a:rPr lang="fr-FR" altLang="zh-TW" sz="3600" b="1" i="1">
                <a:latin typeface="Times New Roman" panose="02020603050405020304" pitchFamily="18" charset="0"/>
              </a:rPr>
              <a:t>focus on meaning could come at the expense of focus on form</a:t>
            </a:r>
            <a:endParaRPr lang="en-US" altLang="zh-TW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D4F28C3-4E1A-416A-9D06-B546B03B5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>
                <a:ln>
                  <a:noFill/>
                </a:ln>
              </a:rPr>
              <a:t>Typical techniques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B5D4191-C033-4811-A5CF-89DB63A52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4000" b="1" i="1">
                <a:solidFill>
                  <a:srgbClr val="FF3399"/>
                </a:solidFill>
                <a:latin typeface="Times New Roman" panose="02020603050405020304" pitchFamily="18" charset="0"/>
              </a:rPr>
              <a:t>Lesson plans should be designed to cover 3 stages in the TBA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4000" b="1" i="1">
                <a:latin typeface="Times New Roman" panose="02020603050405020304" pitchFamily="18" charset="0"/>
              </a:rPr>
              <a:t>(1)Pre-task stage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4000" b="1" i="1">
                <a:latin typeface="Times New Roman" panose="02020603050405020304" pitchFamily="18" charset="0"/>
              </a:rPr>
              <a:t>(2)During-task stage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4000" b="1" i="1">
                <a:latin typeface="Times New Roman" panose="02020603050405020304" pitchFamily="18" charset="0"/>
              </a:rPr>
              <a:t>(3)Post-task stage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0489D7-863C-487C-AE30-248A5E89DB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484313"/>
            <a:ext cx="7239000" cy="1366837"/>
          </a:xfrm>
        </p:spPr>
        <p:txBody>
          <a:bodyPr/>
          <a:lstStyle/>
          <a:p>
            <a:pPr eaLnBrk="1" hangingPunct="1"/>
            <a:r>
              <a:rPr lang="en-US" altLang="zh-TW" b="1"/>
              <a:t>The Purpose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8C3616-5C53-4556-BA58-2B0AB5D1E8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129463" cy="2879725"/>
          </a:xfrm>
        </p:spPr>
        <p:txBody>
          <a:bodyPr/>
          <a:lstStyle/>
          <a:p>
            <a:pPr eaLnBrk="1" hangingPunct="1"/>
            <a:r>
              <a:rPr lang="en-US" altLang="zh-TW" b="1"/>
              <a:t>For people who do not travel abroad, reading is a useful skill to learn a foreign language.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435</TotalTime>
  <Words>1699</Words>
  <Application>Microsoft Office PowerPoint</Application>
  <PresentationFormat>On-screen Show (4:3)</PresentationFormat>
  <Paragraphs>366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Axis</vt:lpstr>
      <vt:lpstr>Organique</vt:lpstr>
      <vt:lpstr>Teaching Approaches and Methods</vt:lpstr>
      <vt:lpstr>PowerPoint Presentation</vt:lpstr>
      <vt:lpstr>Objectives of GTM</vt:lpstr>
      <vt:lpstr>Key Features of GTM</vt:lpstr>
      <vt:lpstr>Advantages of GTM</vt:lpstr>
      <vt:lpstr>Disadvantage of GTM</vt:lpstr>
      <vt:lpstr>Application: Typical Techniques</vt:lpstr>
      <vt:lpstr>Reading Method</vt:lpstr>
      <vt:lpstr>The Purpose</vt:lpstr>
      <vt:lpstr>GTM &amp; RM</vt:lpstr>
      <vt:lpstr>The Characteristic</vt:lpstr>
      <vt:lpstr>Advantages with using RM</vt:lpstr>
      <vt:lpstr>Disadvantages with using RM</vt:lpstr>
      <vt:lpstr>Typical Procedure in a RM Course</vt:lpstr>
      <vt:lpstr>The Direct Method</vt:lpstr>
      <vt:lpstr>Rationale of DM</vt:lpstr>
      <vt:lpstr>Key Features of DM</vt:lpstr>
      <vt:lpstr>Guidelines of DM for teaching  oral language</vt:lpstr>
      <vt:lpstr>Advantages of DM</vt:lpstr>
      <vt:lpstr>Disadvantage of DM</vt:lpstr>
      <vt:lpstr>Application: Typical Techniques</vt:lpstr>
      <vt:lpstr>The Audiolingual Method</vt:lpstr>
      <vt:lpstr>The Purpose</vt:lpstr>
      <vt:lpstr>Direct Method &amp; ALM</vt:lpstr>
      <vt:lpstr>Structural Linguistics &amp; ALM</vt:lpstr>
      <vt:lpstr>Behaviorism &amp; ALM - principles  </vt:lpstr>
      <vt:lpstr>Behaviorism &amp; ALM - elements</vt:lpstr>
      <vt:lpstr>The Characteristic</vt:lpstr>
      <vt:lpstr>Advantages with using ALM</vt:lpstr>
      <vt:lpstr>Disadvantages with using ALM</vt:lpstr>
      <vt:lpstr>Typical Procedure in an ALM Course</vt:lpstr>
      <vt:lpstr>The Cognitive Approach</vt:lpstr>
      <vt:lpstr>Key Features</vt:lpstr>
      <vt:lpstr>Application: Cognitive approach                        to grammar teaching</vt:lpstr>
      <vt:lpstr>Total Physical Response/TPR  (James Asher , 1966)</vt:lpstr>
      <vt:lpstr>The Purpose</vt:lpstr>
      <vt:lpstr>The Characteristic</vt:lpstr>
      <vt:lpstr>Advantages with using TPR</vt:lpstr>
      <vt:lpstr>Advantages with using TPR</vt:lpstr>
      <vt:lpstr>Disadvantages with using TPR</vt:lpstr>
      <vt:lpstr>Typical Procedure in a TPR Course</vt:lpstr>
      <vt:lpstr>Oral-Situational Approach</vt:lpstr>
      <vt:lpstr>Main difference between DM and OSA</vt:lpstr>
      <vt:lpstr>Main difference between ALM &amp;OSA</vt:lpstr>
      <vt:lpstr>Purpose</vt:lpstr>
      <vt:lpstr>Characteristic</vt:lpstr>
      <vt:lpstr>Advantages with using OSA</vt:lpstr>
      <vt:lpstr>Disadvantages with using OSA</vt:lpstr>
      <vt:lpstr>Typical Procedure </vt:lpstr>
      <vt:lpstr>Suggestopedia</vt:lpstr>
      <vt:lpstr>Attention and memory studies</vt:lpstr>
      <vt:lpstr>Purpose</vt:lpstr>
      <vt:lpstr>Characteristic</vt:lpstr>
      <vt:lpstr>Elements to Suggestopedia</vt:lpstr>
      <vt:lpstr>Advantages with using Suggestopedia</vt:lpstr>
      <vt:lpstr>Disadvantages with using Suggestopedia</vt:lpstr>
      <vt:lpstr>Typical Procedure </vt:lpstr>
      <vt:lpstr>Community Language Learning</vt:lpstr>
      <vt:lpstr>Comparison</vt:lpstr>
      <vt:lpstr>Psychological Requirements for Successful Learning</vt:lpstr>
      <vt:lpstr>Purpose</vt:lpstr>
      <vt:lpstr>Characteristic</vt:lpstr>
      <vt:lpstr>Advantages with using CLL</vt:lpstr>
      <vt:lpstr>Disadvantages with using CLL</vt:lpstr>
      <vt:lpstr>Typical Procedure </vt:lpstr>
      <vt:lpstr>Main Steps of Procedure of CLL</vt:lpstr>
      <vt:lpstr>The Comprehension-based Approach (Natural Approach) </vt:lpstr>
      <vt:lpstr>Features of NA</vt:lpstr>
      <vt:lpstr>The NA v.s. The DM</vt:lpstr>
      <vt:lpstr>Objectives of NA</vt:lpstr>
      <vt:lpstr>Teacher and Student Roles</vt:lpstr>
      <vt:lpstr> The Communicative Approach </vt:lpstr>
      <vt:lpstr>Features of CA</vt:lpstr>
      <vt:lpstr>Teacher and Student Roles</vt:lpstr>
      <vt:lpstr>Advantages of the CA</vt:lpstr>
      <vt:lpstr>Disadvantages of the CA</vt:lpstr>
      <vt:lpstr>Typical techniques</vt:lpstr>
      <vt:lpstr> Task-Based Approach </vt:lpstr>
      <vt:lpstr>Principles of TBA</vt:lpstr>
      <vt:lpstr>Teacher and Student Roles</vt:lpstr>
      <vt:lpstr>Advantages of TBA</vt:lpstr>
      <vt:lpstr>Disadvantages of TBA</vt:lpstr>
      <vt:lpstr>Typical techniques</vt:lpstr>
    </vt:vector>
  </TitlesOfParts>
  <Company>Andao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Grammar-Translation Approach</dc:title>
  <dc:creator>BWIS_USER</dc:creator>
  <cp:lastModifiedBy>Abdelghafour Boukaidi</cp:lastModifiedBy>
  <cp:revision>22</cp:revision>
  <dcterms:created xsi:type="dcterms:W3CDTF">2007-09-17T06:37:49Z</dcterms:created>
  <dcterms:modified xsi:type="dcterms:W3CDTF">2020-01-16T15:43:12Z</dcterms:modified>
</cp:coreProperties>
</file>