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7" r:id="rId4"/>
    <p:sldId id="287" r:id="rId5"/>
    <p:sldId id="278" r:id="rId6"/>
    <p:sldId id="280" r:id="rId7"/>
    <p:sldId id="279" r:id="rId8"/>
    <p:sldId id="281" r:id="rId9"/>
    <p:sldId id="282" r:id="rId10"/>
    <p:sldId id="283" r:id="rId11"/>
    <p:sldId id="284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3300"/>
    <a:srgbClr val="CEA6A6"/>
    <a:srgbClr val="C3857F"/>
    <a:srgbClr val="DBBDBD"/>
    <a:srgbClr val="FF6600"/>
    <a:srgbClr val="FF66CC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58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07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28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CA3D-7659-42F2-A254-F03E46D9289F}" type="datetimeFigureOut">
              <a:rPr lang="fr-FR" smtClean="0"/>
              <a:pPr/>
              <a:t>16/01/2020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925CF6-1071-4D18-B099-5916FA9C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Standards- Based Approach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86480" y="5714992"/>
            <a:ext cx="2857520" cy="11430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gray">
          <a:xfrm>
            <a:off x="0" y="5714992"/>
            <a:ext cx="1979712" cy="114300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>
                <a:solidFill>
                  <a:srgbClr val="002060"/>
                </a:solidFill>
                <a:latin typeface="Times New Roman" pitchFamily="18" charset="0"/>
              </a:rPr>
              <a:t>Brahim</a:t>
            </a: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kern="0" dirty="0" err="1">
                <a:solidFill>
                  <a:srgbClr val="002060"/>
                </a:solidFill>
                <a:latin typeface="Times New Roman" pitchFamily="18" charset="0"/>
              </a:rPr>
              <a:t>Hadad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 bwMode="gray">
          <a:xfrm>
            <a:off x="2627784" y="5949280"/>
            <a:ext cx="2808312" cy="6480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CASABLANCA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CRMEF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Example1</a:t>
            </a:r>
          </a:p>
        </p:txBody>
      </p:sp>
      <p:pic>
        <p:nvPicPr>
          <p:cNvPr id="3074" name="Picture 2" descr="C:\Users\fr\Desktop\Gateway to English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4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Example2</a:t>
            </a:r>
          </a:p>
        </p:txBody>
      </p:sp>
      <p:pic>
        <p:nvPicPr>
          <p:cNvPr id="4098" name="Picture 2" descr="F:\standards approach\Outlook Common Co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204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7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English Language Guidelines for Secondary Schools. (2007).</a:t>
            </a:r>
          </a:p>
          <a:p>
            <a:r>
              <a:rPr lang="en-GB">
                <a:solidFill>
                  <a:schemeClr val="bg2"/>
                </a:solidFill>
              </a:rPr>
              <a:t>https://blogs.commons.georgetown.edu</a:t>
            </a:r>
          </a:p>
          <a:p>
            <a:r>
              <a:rPr lang="en-GB">
                <a:solidFill>
                  <a:schemeClr val="bg2"/>
                </a:solidFill>
              </a:rPr>
              <a:t>http://edglossary.org/standards-based/</a:t>
            </a:r>
          </a:p>
          <a:p>
            <a:r>
              <a:rPr lang="en-GB">
                <a:solidFill>
                  <a:schemeClr val="bg2"/>
                </a:solidFill>
              </a:rPr>
              <a:t>Gateway2 to English, teacher’s book Nadia Edition 1</a:t>
            </a:r>
            <a:r>
              <a:rPr lang="en-GB" baseline="30000">
                <a:solidFill>
                  <a:schemeClr val="bg2"/>
                </a:solidFill>
              </a:rPr>
              <a:t>st</a:t>
            </a:r>
            <a:r>
              <a:rPr lang="en-GB">
                <a:solidFill>
                  <a:schemeClr val="bg2"/>
                </a:solidFill>
              </a:rPr>
              <a:t> Edition 2007/2008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3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+mj-lt"/>
              </a:rPr>
              <a:t> The outline: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5897" y="1340768"/>
            <a:ext cx="8508875" cy="5400600"/>
          </a:xfrm>
          <a:prstGeom prst="rect">
            <a:avLst/>
          </a:prstGeom>
        </p:spPr>
        <p:txBody>
          <a:bodyPr/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4400" b="1" kern="0">
                <a:solidFill>
                  <a:schemeClr val="tx2"/>
                </a:solidFill>
              </a:rPr>
              <a:t> </a:t>
            </a:r>
            <a:r>
              <a:rPr lang="en-US" sz="3200" b="1" kern="0">
                <a:solidFill>
                  <a:srgbClr val="000000"/>
                </a:solidFill>
              </a:rPr>
              <a:t>Introduction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Definition.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b="1" kern="0">
                <a:solidFill>
                  <a:srgbClr val="000000"/>
                </a:solidFill>
              </a:rPr>
              <a:t>The types of Standards.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b="1" kern="0" noProof="0">
                <a:solidFill>
                  <a:srgbClr val="000000"/>
                </a:solidFill>
              </a:rPr>
              <a:t>The premise behind Implementing SBA in EFL.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b="1" kern="0">
                <a:solidFill>
                  <a:srgbClr val="000000"/>
                </a:solidFill>
              </a:rPr>
              <a:t>Areas of the five C’s.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b="1" kern="0" noProof="0">
                <a:solidFill>
                  <a:srgbClr val="000000"/>
                </a:solidFill>
              </a:rPr>
              <a:t>Implementing five C’s while planning. </a:t>
            </a:r>
            <a:endParaRPr lang="en-US" sz="3200" b="1" kern="0">
              <a:solidFill>
                <a:srgbClr val="000000"/>
              </a:solidFill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en-US" sz="3200" b="1" kern="0">
                <a:solidFill>
                  <a:srgbClr val="000000"/>
                </a:solidFill>
              </a:rPr>
              <a:t>Conclusion</a:t>
            </a:r>
            <a:r>
              <a:rPr lang="en-US" sz="4000" b="1" kern="0" noProof="0">
                <a:solidFill>
                  <a:schemeClr val="tx2"/>
                </a:solidFill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7396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"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Standard" has been defined as: "What students should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know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and be able to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do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at the end of the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process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of the language study. Standards-based refers to the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practice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of making sure students learn what they were taught and actually achieve the expected standards .</a:t>
            </a:r>
            <a:r>
              <a:rPr lang="en-US" sz="4400" dirty="0"/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Standards-based is focused on outputs (what is learned),</a:t>
            </a:r>
          </a:p>
        </p:txBody>
      </p:sp>
    </p:spTree>
    <p:extLst>
      <p:ext uri="{BB962C8B-B14F-4D97-AF65-F5344CB8AC3E}">
        <p14:creationId xmlns:p14="http://schemas.microsoft.com/office/powerpoint/2010/main" val="27792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Standards: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/>
              <a:t> 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Standards:</a:t>
            </a:r>
          </a:p>
          <a:p>
            <a:pPr marL="0" indent="0">
              <a:buNone/>
            </a:pPr>
            <a:r>
              <a:rPr lang="en-GB"/>
              <a:t>Are statements about </a:t>
            </a:r>
            <a:r>
              <a:rPr lang="en-GB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GB"/>
              <a:t> learners should know and be able to do with English .</a:t>
            </a:r>
          </a:p>
          <a:p>
            <a:pPr>
              <a:buBlip>
                <a:blip r:embed="rId2"/>
              </a:buBlip>
            </a:pP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Standards:</a:t>
            </a:r>
          </a:p>
          <a:p>
            <a:pPr marL="0" indent="0">
              <a:buNone/>
            </a:pPr>
            <a:r>
              <a:rPr lang="en-GB"/>
              <a:t>Show us </a:t>
            </a:r>
            <a:r>
              <a:rPr lang="en-GB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GB"/>
              <a:t> the learners have achieved the standard targeted.</a:t>
            </a:r>
          </a:p>
          <a:p>
            <a:pPr>
              <a:buBlip>
                <a:blip r:embed="rId2"/>
              </a:buBlip>
            </a:pP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 Standards:</a:t>
            </a:r>
          </a:p>
          <a:p>
            <a:pPr marL="0" indent="0">
              <a:buNone/>
            </a:pPr>
            <a:r>
              <a:rPr lang="en-GB"/>
              <a:t>These standards tell us </a:t>
            </a:r>
            <a:r>
              <a:rPr lang="en-GB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well </a:t>
            </a:r>
            <a:r>
              <a:rPr lang="en-GB"/>
              <a:t>learners should perform.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3987" cy="144016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The premise behind Implementing SBA in EFL</a:t>
            </a:r>
            <a:br>
              <a:rPr lang="en-US"/>
            </a:b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standards have been designed to meet the following purposes: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•Acknowledge the value of both the content and skills that students learn through English.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•	Adopt the Performance-based assessment as a source for a reliable assessment</a:t>
            </a:r>
            <a:r>
              <a:rPr lang="en-US" sz="2800"/>
              <a:t>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Components of five C’s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83" y="2133600"/>
            <a:ext cx="548633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28"/>
          <p:cNvSpPr>
            <a:spLocks noChangeArrowheads="1"/>
          </p:cNvSpPr>
          <p:nvPr/>
        </p:nvSpPr>
        <p:spPr bwMode="ltGray">
          <a:xfrm rot="20056323">
            <a:off x="4209764" y="2575903"/>
            <a:ext cx="1232596" cy="326920"/>
          </a:xfrm>
          <a:prstGeom prst="ellipse">
            <a:avLst/>
          </a:prstGeom>
          <a:solidFill>
            <a:schemeClr val="bg2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Oval 31"/>
          <p:cNvSpPr>
            <a:spLocks noChangeArrowheads="1"/>
          </p:cNvSpPr>
          <p:nvPr/>
        </p:nvSpPr>
        <p:spPr bwMode="ltGray">
          <a:xfrm rot="20056323">
            <a:off x="5529693" y="5355669"/>
            <a:ext cx="1232596" cy="326920"/>
          </a:xfrm>
          <a:prstGeom prst="ellipse">
            <a:avLst/>
          </a:prstGeom>
          <a:solidFill>
            <a:schemeClr val="bg2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ltGray">
          <a:xfrm rot="20056323">
            <a:off x="1305919" y="4210503"/>
            <a:ext cx="1232596" cy="326920"/>
          </a:xfrm>
          <a:prstGeom prst="ellipse">
            <a:avLst/>
          </a:prstGeom>
          <a:solidFill>
            <a:schemeClr val="bg2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33"/>
          <p:cNvSpPr>
            <a:spLocks noChangeArrowheads="1"/>
          </p:cNvSpPr>
          <p:nvPr/>
        </p:nvSpPr>
        <p:spPr bwMode="gray">
          <a:xfrm>
            <a:off x="3513079" y="1676400"/>
            <a:ext cx="1482688" cy="1368151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gray">
          <a:xfrm>
            <a:off x="609235" y="3311001"/>
            <a:ext cx="1484672" cy="136815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gray">
          <a:xfrm>
            <a:off x="1627466" y="5132683"/>
            <a:ext cx="1482688" cy="1368151"/>
          </a:xfrm>
          <a:prstGeom prst="ellipse">
            <a:avLst/>
          </a:prstGeom>
          <a:gradFill rotWithShape="1">
            <a:gsLst>
              <a:gs pos="0">
                <a:srgbClr val="B4C763"/>
              </a:gs>
              <a:gs pos="100000">
                <a:srgbClr val="40472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gray">
          <a:xfrm>
            <a:off x="4833009" y="4456166"/>
            <a:ext cx="1484672" cy="1368151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gray">
          <a:xfrm>
            <a:off x="6944896" y="1920173"/>
            <a:ext cx="1401308" cy="1368151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white">
          <a:xfrm>
            <a:off x="571522" y="3785318"/>
            <a:ext cx="2215099" cy="3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Communication</a:t>
            </a: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white">
          <a:xfrm>
            <a:off x="3571868" y="2143116"/>
            <a:ext cx="1714916" cy="3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white">
          <a:xfrm>
            <a:off x="7071926" y="2356696"/>
            <a:ext cx="1288172" cy="4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Cultures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white">
          <a:xfrm>
            <a:off x="4856827" y="4928594"/>
            <a:ext cx="1550173" cy="3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Comparisons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white">
          <a:xfrm>
            <a:off x="1643345" y="5642905"/>
            <a:ext cx="1714916" cy="3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Communities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635773" y="3722958"/>
            <a:ext cx="2993163" cy="6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five C’s</a:t>
            </a:r>
          </a:p>
        </p:txBody>
      </p:sp>
    </p:spTree>
    <p:extLst>
      <p:ext uri="{BB962C8B-B14F-4D97-AF65-F5344CB8AC3E}">
        <p14:creationId xmlns:p14="http://schemas.microsoft.com/office/powerpoint/2010/main" val="7594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 of the five C’s</a:t>
            </a:r>
            <a:br>
              <a:rPr lang="en-US"/>
            </a:b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95400"/>
            <a:ext cx="8712968" cy="4830763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142844" y="1857364"/>
            <a:ext cx="8705196" cy="71821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490190" y="1995490"/>
            <a:ext cx="1830674" cy="388191"/>
            <a:chOff x="3490190" y="1995490"/>
            <a:chExt cx="1830674" cy="388191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gray">
            <a:xfrm>
              <a:off x="3490190" y="2066928"/>
              <a:ext cx="339415" cy="316753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3775942" y="1995490"/>
              <a:ext cx="1544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  <a:cs typeface="Arial" charset="0"/>
                </a:rPr>
                <a:t>Connections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347578" y="2010215"/>
            <a:ext cx="1724007" cy="373466"/>
            <a:chOff x="5347578" y="2010215"/>
            <a:chExt cx="1724007" cy="373466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5347578" y="2066928"/>
              <a:ext cx="339415" cy="316753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gray">
            <a:xfrm>
              <a:off x="5526663" y="2010215"/>
              <a:ext cx="1544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  <a:cs typeface="Arial" charset="0"/>
                </a:rPr>
                <a:t>Cultures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2104" y="2726592"/>
            <a:ext cx="1603574" cy="2721202"/>
            <a:chOff x="172104" y="2726592"/>
            <a:chExt cx="1603574" cy="2721202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406183" y="2726592"/>
              <a:ext cx="1027022" cy="1292793"/>
            </a:xfrm>
            <a:prstGeom prst="diamond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501279" y="3104117"/>
              <a:ext cx="79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gray">
            <a:xfrm>
              <a:off x="172104" y="4124355"/>
              <a:ext cx="1603574" cy="13234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5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Interpersonal</a:t>
              </a:r>
              <a:endPara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fr-FR" sz="1600" dirty="0" err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Interpretive</a:t>
              </a:r>
              <a:endPara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fr-FR" sz="1600" dirty="0" err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Presentational</a:t>
              </a:r>
              <a:endPara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AutoShape 17"/>
          <p:cNvCxnSpPr>
            <a:cxnSpLocks noChangeShapeType="1"/>
            <a:stCxn id="12" idx="3"/>
            <a:endCxn id="17" idx="1"/>
          </p:cNvCxnSpPr>
          <p:nvPr/>
        </p:nvCxnSpPr>
        <p:spPr bwMode="gray">
          <a:xfrm>
            <a:off x="1433205" y="3372988"/>
            <a:ext cx="79879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grpSp>
        <p:nvGrpSpPr>
          <p:cNvPr id="16" name="Groupe 15"/>
          <p:cNvGrpSpPr/>
          <p:nvPr/>
        </p:nvGrpSpPr>
        <p:grpSpPr>
          <a:xfrm>
            <a:off x="1918554" y="2726592"/>
            <a:ext cx="1643074" cy="2721202"/>
            <a:chOff x="1918554" y="2726592"/>
            <a:chExt cx="1643074" cy="2721202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gray">
            <a:xfrm>
              <a:off x="2232000" y="2726592"/>
              <a:ext cx="1027022" cy="1292793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2334410" y="3104117"/>
              <a:ext cx="79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gray">
            <a:xfrm>
              <a:off x="1918554" y="4124355"/>
              <a:ext cx="1643074" cy="13234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fr-FR" sz="1600" dirty="0">
                  <a:solidFill>
                    <a:schemeClr val="bg2"/>
                  </a:solidFill>
                </a:rPr>
                <a:t>Life long Learning</a:t>
              </a:r>
            </a:p>
            <a:p>
              <a:pPr>
                <a:buFont typeface="Wingdings" pitchFamily="2" charset="2"/>
                <a:buChar char="q"/>
              </a:pPr>
              <a:r>
                <a:rPr lang="fr-FR" sz="1600" dirty="0">
                  <a:solidFill>
                    <a:schemeClr val="bg2"/>
                  </a:solidFill>
                </a:rPr>
                <a:t>Technologies</a:t>
              </a: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20" name="AutoShape 18"/>
          <p:cNvCxnSpPr>
            <a:cxnSpLocks noChangeShapeType="1"/>
            <a:stCxn id="17" idx="3"/>
            <a:endCxn id="22" idx="1"/>
          </p:cNvCxnSpPr>
          <p:nvPr/>
        </p:nvCxnSpPr>
        <p:spPr bwMode="gray">
          <a:xfrm>
            <a:off x="3259022" y="3372988"/>
            <a:ext cx="80757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grpSp>
        <p:nvGrpSpPr>
          <p:cNvPr id="21" name="Groupe 20"/>
          <p:cNvGrpSpPr/>
          <p:nvPr/>
        </p:nvGrpSpPr>
        <p:grpSpPr>
          <a:xfrm>
            <a:off x="3704503" y="2726592"/>
            <a:ext cx="1602711" cy="2721202"/>
            <a:chOff x="3704503" y="2726592"/>
            <a:chExt cx="1602711" cy="2721202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gray">
            <a:xfrm>
              <a:off x="4066595" y="2726592"/>
              <a:ext cx="1027022" cy="1292793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gray">
            <a:xfrm>
              <a:off x="4186560" y="3104117"/>
              <a:ext cx="79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3704503" y="4124355"/>
              <a:ext cx="1602711" cy="13234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500" dirty="0">
                  <a:solidFill>
                    <a:schemeClr val="bg2"/>
                  </a:solidFill>
                  <a:cs typeface="Arial" charset="0"/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Connecting</a:t>
              </a:r>
              <a:r>
                <a:rPr lang="fr-FR" sz="1600" dirty="0">
                  <a:solidFill>
                    <a:schemeClr val="bg2"/>
                  </a:solidFill>
                </a:rPr>
                <a:t> to </a:t>
              </a:r>
              <a:r>
                <a:rPr lang="fr-FR" sz="1600" dirty="0" err="1">
                  <a:solidFill>
                    <a:schemeClr val="bg2"/>
                  </a:solidFill>
                </a:rPr>
                <a:t>other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fields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r>
                <a:rPr lang="fr-FR" sz="1600" dirty="0" err="1">
                  <a:solidFill>
                    <a:schemeClr val="bg2"/>
                  </a:solidFill>
                </a:rPr>
                <a:t>Viewpoint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25" name="AutoShape 19"/>
          <p:cNvCxnSpPr>
            <a:cxnSpLocks noChangeShapeType="1"/>
            <a:stCxn id="22" idx="3"/>
            <a:endCxn id="27" idx="1"/>
          </p:cNvCxnSpPr>
          <p:nvPr/>
        </p:nvCxnSpPr>
        <p:spPr bwMode="gray">
          <a:xfrm>
            <a:off x="5093617" y="3372988"/>
            <a:ext cx="76368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grpSp>
        <p:nvGrpSpPr>
          <p:cNvPr id="26" name="Groupe 25"/>
          <p:cNvGrpSpPr/>
          <p:nvPr/>
        </p:nvGrpSpPr>
        <p:grpSpPr>
          <a:xfrm>
            <a:off x="5419016" y="2726592"/>
            <a:ext cx="1683293" cy="2721202"/>
            <a:chOff x="5419016" y="2726592"/>
            <a:chExt cx="1683293" cy="2721202"/>
          </a:xfrm>
        </p:grpSpPr>
        <p:sp>
          <p:nvSpPr>
            <p:cNvPr id="27" name="AutoShape 16"/>
            <p:cNvSpPr>
              <a:spLocks noChangeArrowheads="1"/>
            </p:cNvSpPr>
            <p:nvPr/>
          </p:nvSpPr>
          <p:spPr bwMode="gray">
            <a:xfrm>
              <a:off x="5857300" y="2726592"/>
              <a:ext cx="1027022" cy="1292793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gray">
            <a:xfrm>
              <a:off x="5986043" y="3104117"/>
              <a:ext cx="79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gray">
            <a:xfrm>
              <a:off x="5419016" y="4124355"/>
              <a:ext cx="1683293" cy="13234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fr-FR" sz="1600" dirty="0">
                  <a:solidFill>
                    <a:schemeClr val="bg2"/>
                  </a:solidFill>
                </a:rPr>
                <a:t>Perspectives</a:t>
              </a:r>
            </a:p>
            <a:p>
              <a:pPr>
                <a:buFont typeface="Wingdings" pitchFamily="2" charset="2"/>
                <a:buChar char="q"/>
              </a:pPr>
              <a:r>
                <a:rPr lang="fr-FR" sz="1600" dirty="0">
                  <a:solidFill>
                    <a:schemeClr val="bg2"/>
                  </a:solidFill>
                </a:rPr>
                <a:t>Practices</a:t>
              </a:r>
            </a:p>
            <a:p>
              <a:pPr>
                <a:buFont typeface="Wingdings" pitchFamily="2" charset="2"/>
                <a:buChar char="q"/>
              </a:pPr>
              <a:r>
                <a:rPr lang="fr-FR" sz="1600" dirty="0" err="1">
                  <a:solidFill>
                    <a:schemeClr val="bg2"/>
                  </a:solidFill>
                </a:rPr>
                <a:t>Products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948445" y="2024490"/>
            <a:ext cx="1856539" cy="357268"/>
            <a:chOff x="6948445" y="2024490"/>
            <a:chExt cx="1856539" cy="357268"/>
          </a:xfrm>
        </p:grpSpPr>
        <p:sp>
          <p:nvSpPr>
            <p:cNvPr id="31" name="AutoShape 11"/>
            <p:cNvSpPr>
              <a:spLocks noChangeArrowheads="1"/>
            </p:cNvSpPr>
            <p:nvPr/>
          </p:nvSpPr>
          <p:spPr bwMode="gray">
            <a:xfrm>
              <a:off x="6948445" y="2065005"/>
              <a:ext cx="339415" cy="316753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gray">
            <a:xfrm>
              <a:off x="7260062" y="2024490"/>
              <a:ext cx="1544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  <a:cs typeface="Arial" charset="0"/>
                </a:rPr>
                <a:t>Comparisons</a:t>
              </a:r>
            </a:p>
          </p:txBody>
        </p:sp>
      </p:grpSp>
      <p:cxnSp>
        <p:nvCxnSpPr>
          <p:cNvPr id="33" name="AutoShape 19"/>
          <p:cNvCxnSpPr>
            <a:cxnSpLocks noChangeShapeType="1"/>
            <a:endCxn id="35" idx="1"/>
          </p:cNvCxnSpPr>
          <p:nvPr/>
        </p:nvCxnSpPr>
        <p:spPr bwMode="gray">
          <a:xfrm>
            <a:off x="6827016" y="3387263"/>
            <a:ext cx="76368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grpSp>
        <p:nvGrpSpPr>
          <p:cNvPr id="34" name="Groupe 33"/>
          <p:cNvGrpSpPr/>
          <p:nvPr/>
        </p:nvGrpSpPr>
        <p:grpSpPr>
          <a:xfrm>
            <a:off x="7204966" y="2740867"/>
            <a:ext cx="1714512" cy="2721202"/>
            <a:chOff x="7204966" y="2740867"/>
            <a:chExt cx="1714512" cy="2721202"/>
          </a:xfrm>
        </p:grpSpPr>
        <p:sp>
          <p:nvSpPr>
            <p:cNvPr id="35" name="AutoShape 16"/>
            <p:cNvSpPr>
              <a:spLocks noChangeArrowheads="1"/>
            </p:cNvSpPr>
            <p:nvPr/>
          </p:nvSpPr>
          <p:spPr bwMode="gray">
            <a:xfrm>
              <a:off x="7590699" y="2740867"/>
              <a:ext cx="1027022" cy="1292793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gray">
            <a:xfrm>
              <a:off x="7719442" y="3118392"/>
              <a:ext cx="79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gray">
            <a:xfrm>
              <a:off x="7204966" y="4138630"/>
              <a:ext cx="1714512" cy="13234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1500" dirty="0">
                  <a:solidFill>
                    <a:schemeClr val="bg2"/>
                  </a:solidFill>
                  <a:cs typeface="Arial" charset="0"/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Linguistic</a:t>
              </a:r>
              <a:r>
                <a:rPr lang="fr-FR" sz="1600" dirty="0">
                  <a:solidFill>
                    <a:schemeClr val="bg2"/>
                  </a:solidFill>
                </a:rPr>
                <a:t> point of </a:t>
              </a:r>
              <a:r>
                <a:rPr lang="fr-FR" sz="1600" dirty="0" err="1">
                  <a:solidFill>
                    <a:schemeClr val="bg2"/>
                  </a:solidFill>
                </a:rPr>
                <a:t>view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r>
                <a:rPr lang="fr-FR" sz="1600" dirty="0">
                  <a:solidFill>
                    <a:schemeClr val="bg2"/>
                  </a:solidFill>
                </a:rPr>
                <a:t>Cultural point of </a:t>
              </a:r>
              <a:r>
                <a:rPr lang="fr-FR" sz="1600" dirty="0" err="1">
                  <a:solidFill>
                    <a:schemeClr val="bg2"/>
                  </a:solidFill>
                </a:rPr>
                <a:t>view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>
                <a:buFont typeface="Wingdings" pitchFamily="2" charset="2"/>
                <a:buChar char="q"/>
              </a:pPr>
              <a:endParaRPr lang="fr-FR" sz="1600" dirty="0">
                <a:solidFill>
                  <a:schemeClr val="bg2"/>
                </a:solidFill>
              </a:endParaRPr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204042" y="1995490"/>
            <a:ext cx="154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Communication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1704240" y="1995490"/>
            <a:ext cx="1830674" cy="388191"/>
            <a:chOff x="1704240" y="1995490"/>
            <a:chExt cx="1830674" cy="388191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1989992" y="1995490"/>
              <a:ext cx="1544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FF"/>
                  </a:solidFill>
                  <a:cs typeface="Arial" charset="0"/>
                </a:rPr>
                <a:t>Communities</a:t>
              </a: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gray">
            <a:xfrm>
              <a:off x="1704240" y="2066928"/>
              <a:ext cx="339415" cy="316753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8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885031"/>
          </a:xfrm>
        </p:spPr>
        <p:txBody>
          <a:bodyPr>
            <a:normAutofit fontScale="90000"/>
          </a:bodyPr>
          <a:lstStyle/>
          <a:p>
            <a:r>
              <a:rPr lang="en-GB"/>
              <a:t>Implementing SBA in EFL</a:t>
            </a:r>
            <a:br>
              <a:rPr lang="en-GB"/>
            </a:br>
            <a:r>
              <a:rPr lang="en-GB"/>
              <a:t>classrooms: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gray">
          <a:xfrm>
            <a:off x="3568774" y="2876726"/>
            <a:ext cx="2300914" cy="2080202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gray">
          <a:xfrm>
            <a:off x="3871048" y="3142538"/>
            <a:ext cx="1689760" cy="1526179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gray">
          <a:xfrm>
            <a:off x="3786182" y="3487496"/>
            <a:ext cx="180270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Teacher’s role</a:t>
            </a: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gray">
          <a:xfrm>
            <a:off x="3435586" y="2745313"/>
            <a:ext cx="2566243" cy="2326761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 flipV="1">
            <a:off x="2875428" y="4572008"/>
            <a:ext cx="839316" cy="53384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gray">
          <a:xfrm flipV="1">
            <a:off x="2714612" y="4429132"/>
            <a:ext cx="857256" cy="500066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786653" y="4765459"/>
            <a:ext cx="2039364" cy="167037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15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730503" y="4689194"/>
            <a:ext cx="2138188" cy="1517844"/>
          </a:xfrm>
          <a:prstGeom prst="rect">
            <a:avLst/>
          </a:prstGeom>
          <a:noFill/>
        </p:spPr>
      </p:pic>
      <p:sp>
        <p:nvSpPr>
          <p:cNvPr id="38" name="Rectangle 16"/>
          <p:cNvSpPr>
            <a:spLocks noChangeArrowheads="1"/>
          </p:cNvSpPr>
          <p:nvPr/>
        </p:nvSpPr>
        <p:spPr bwMode="white">
          <a:xfrm>
            <a:off x="776089" y="4907376"/>
            <a:ext cx="220257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demonstrates, </a:t>
            </a:r>
          </a:p>
          <a:p>
            <a:pPr lvl="0"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shares, and guides students to independence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gray">
          <a:xfrm flipV="1">
            <a:off x="5896679" y="3128519"/>
            <a:ext cx="689522" cy="35714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gray">
          <a:xfrm flipV="1">
            <a:off x="5775396" y="2951808"/>
            <a:ext cx="691767" cy="35714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gray">
          <a:xfrm>
            <a:off x="6471654" y="1711120"/>
            <a:ext cx="2037119" cy="16685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25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6413259" y="1634855"/>
            <a:ext cx="2138187" cy="1515984"/>
          </a:xfrm>
          <a:prstGeom prst="rect">
            <a:avLst/>
          </a:prstGeom>
          <a:noFill/>
        </p:spPr>
      </p:pic>
      <p:sp>
        <p:nvSpPr>
          <p:cNvPr id="43" name="Rectangle 26"/>
          <p:cNvSpPr>
            <a:spLocks noChangeArrowheads="1"/>
          </p:cNvSpPr>
          <p:nvPr/>
        </p:nvSpPr>
        <p:spPr bwMode="white">
          <a:xfrm>
            <a:off x="6448512" y="1785925"/>
            <a:ext cx="2113481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/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Organizes</a:t>
            </a:r>
          </a:p>
          <a:p>
            <a:pPr lvl="0" algn="ctr"/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learning around </a:t>
            </a:r>
          </a:p>
          <a:p>
            <a:pPr lvl="0" algn="ctr"/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</a:t>
            </a: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students </a:t>
            </a: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know and be able to do to reach high levels of</a:t>
            </a:r>
          </a:p>
          <a:p>
            <a:pPr lvl="0" algn="ctr"/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performance</a:t>
            </a:r>
          </a:p>
          <a:p>
            <a:pPr algn="ctr"/>
            <a:endParaRPr lang="en-US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4" name="Oval 27"/>
          <p:cNvSpPr>
            <a:spLocks noChangeArrowheads="1"/>
          </p:cNvSpPr>
          <p:nvPr/>
        </p:nvSpPr>
        <p:spPr bwMode="gray">
          <a:xfrm>
            <a:off x="6325666" y="1571612"/>
            <a:ext cx="2331343" cy="1928927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gray">
          <a:xfrm>
            <a:off x="6527805" y="4635604"/>
            <a:ext cx="2037119" cy="167037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6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6469408" y="4559339"/>
            <a:ext cx="2138188" cy="1517844"/>
          </a:xfrm>
          <a:prstGeom prst="rect">
            <a:avLst/>
          </a:prstGeom>
          <a:noFill/>
        </p:spPr>
      </p:pic>
      <p:sp>
        <p:nvSpPr>
          <p:cNvPr id="47" name="Rectangle 7"/>
          <p:cNvSpPr>
            <a:spLocks noChangeArrowheads="1"/>
          </p:cNvSpPr>
          <p:nvPr/>
        </p:nvSpPr>
        <p:spPr bwMode="white">
          <a:xfrm>
            <a:off x="6497341" y="4928895"/>
            <a:ext cx="211348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is facilitator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 of student’s learning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gray">
          <a:xfrm>
            <a:off x="6381815" y="4497956"/>
            <a:ext cx="2333589" cy="1930787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gray">
          <a:xfrm>
            <a:off x="5896680" y="4429132"/>
            <a:ext cx="795083" cy="40178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gray">
          <a:xfrm>
            <a:off x="5775396" y="4598402"/>
            <a:ext cx="797328" cy="40364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gray">
          <a:xfrm>
            <a:off x="788901" y="1639682"/>
            <a:ext cx="2037117" cy="166851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19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778476" y="1706645"/>
            <a:ext cx="2138188" cy="1515984"/>
          </a:xfrm>
          <a:prstGeom prst="rect">
            <a:avLst/>
          </a:prstGeom>
          <a:noFill/>
        </p:spPr>
      </p:pic>
      <p:sp>
        <p:nvSpPr>
          <p:cNvPr id="53" name="Rectangle 20"/>
          <p:cNvSpPr>
            <a:spLocks noChangeArrowheads="1"/>
          </p:cNvSpPr>
          <p:nvPr/>
        </p:nvSpPr>
        <p:spPr bwMode="white">
          <a:xfrm>
            <a:off x="764193" y="2140049"/>
            <a:ext cx="21134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000" dirty="0">
              <a:cs typeface="Arial" charset="0"/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gray">
          <a:xfrm>
            <a:off x="642910" y="1500174"/>
            <a:ext cx="2333590" cy="1928927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gray">
          <a:xfrm>
            <a:off x="2799065" y="2930594"/>
            <a:ext cx="795083" cy="40178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gray">
          <a:xfrm>
            <a:off x="2677782" y="3099862"/>
            <a:ext cx="797329" cy="40178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4348" y="1714488"/>
            <a:ext cx="2264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establishes</a:t>
            </a:r>
          </a:p>
          <a:p>
            <a:pPr lvl="0"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 clear learning</a:t>
            </a:r>
          </a:p>
          <a:p>
            <a:pPr lvl="0"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 goals for 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the </a:t>
            </a:r>
          </a:p>
          <a:p>
            <a:pPr lvl="0" algn="ctr"/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students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7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learner’s role in SBA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3007119" y="1344671"/>
            <a:ext cx="3677628" cy="2494018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fr-FR">
              <a:cs typeface="Arial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1155446" y="2453123"/>
            <a:ext cx="3677628" cy="2494018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fr-FR"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4854116" y="2453123"/>
            <a:ext cx="3677628" cy="2494018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fr-FR">
              <a:cs typeface="Arial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39079" y="2215883"/>
            <a:ext cx="3677629" cy="2494017"/>
            <a:chOff x="1352" y="1684"/>
            <a:chExt cx="1573" cy="1251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854116" y="2213890"/>
            <a:ext cx="3682305" cy="2494017"/>
            <a:chOff x="2941" y="1683"/>
            <a:chExt cx="1575" cy="1251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2943" y="1683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gray">
          <a:xfrm>
            <a:off x="2789013" y="2083848"/>
            <a:ext cx="38650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lvl="1" indent="-342900"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responsibility of </a:t>
            </a:r>
          </a:p>
          <a:p>
            <a:pPr marL="342900" lvl="1" indent="-342900"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own learning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gray">
          <a:xfrm>
            <a:off x="1609426" y="3156793"/>
            <a:ext cx="2786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appear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actively engaged in his/her own learning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5286380" y="3143248"/>
            <a:ext cx="27354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lvl="1" indent="-342900"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fully participate and put forth effort within their group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773973" y="3944359"/>
            <a:ext cx="2478249" cy="1949763"/>
            <a:chOff x="482" y="1851"/>
            <a:chExt cx="860" cy="796"/>
          </a:xfrm>
        </p:grpSpPr>
        <p:sp>
          <p:nvSpPr>
            <p:cNvPr id="17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fr-FR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2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1677</TotalTime>
  <Words>386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Brin</vt:lpstr>
      <vt:lpstr>Standards- Based Approach</vt:lpstr>
      <vt:lpstr>PowerPoint Presentation</vt:lpstr>
      <vt:lpstr>Definition: </vt:lpstr>
      <vt:lpstr>Types of Standards:</vt:lpstr>
      <vt:lpstr> The premise behind Implementing SBA in EFL </vt:lpstr>
      <vt:lpstr>Components of five C’s</vt:lpstr>
      <vt:lpstr>Areas of the five C’s </vt:lpstr>
      <vt:lpstr>Implementing SBA in EFL classrooms:</vt:lpstr>
      <vt:lpstr>The learner’s role in SBA</vt:lpstr>
      <vt:lpstr>Example1</vt:lpstr>
      <vt:lpstr>Example2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Abdelghafour Boukaidi</cp:lastModifiedBy>
  <cp:revision>188</cp:revision>
  <dcterms:created xsi:type="dcterms:W3CDTF">2012-11-15T19:37:52Z</dcterms:created>
  <dcterms:modified xsi:type="dcterms:W3CDTF">2020-01-16T15:40:33Z</dcterms:modified>
</cp:coreProperties>
</file>