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76" r:id="rId3"/>
    <p:sldId id="277" r:id="rId4"/>
    <p:sldId id="271" r:id="rId5"/>
    <p:sldId id="282" r:id="rId6"/>
    <p:sldId id="278" r:id="rId7"/>
    <p:sldId id="281" r:id="rId8"/>
    <p:sldId id="279" r:id="rId9"/>
    <p:sldId id="280" r:id="rId10"/>
    <p:sldId id="284" r:id="rId11"/>
    <p:sldId id="259" r:id="rId12"/>
    <p:sldId id="257" r:id="rId13"/>
    <p:sldId id="258" r:id="rId14"/>
    <p:sldId id="262" r:id="rId15"/>
    <p:sldId id="263" r:id="rId16"/>
    <p:sldId id="264" r:id="rId17"/>
    <p:sldId id="265" r:id="rId18"/>
    <p:sldId id="266" r:id="rId19"/>
    <p:sldId id="267" r:id="rId20"/>
    <p:sldId id="260" r:id="rId21"/>
    <p:sldId id="261" r:id="rId22"/>
    <p:sldId id="269" r:id="rId23"/>
    <p:sldId id="270" r:id="rId24"/>
    <p:sldId id="272" r:id="rId25"/>
    <p:sldId id="285"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6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presProps" Target="presProps.xml" /><Relationship Id="rId30"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B0217B9-C810-4E03-B2FA-DD365D30956A}" type="datetimeFigureOut">
              <a:rPr lang="fr-FR" smtClean="0"/>
              <a:pPr/>
              <a:t>07/01/2020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DAFF36-26CC-4964-8B8A-740DCAD6376C}"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0217B9-C810-4E03-B2FA-DD365D30956A}" type="datetimeFigureOut">
              <a:rPr lang="fr-FR" smtClean="0"/>
              <a:pPr/>
              <a:t>07/01/2020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DAFF36-26CC-4964-8B8A-740DCAD6376C}"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6" name="Espace réservé du contenu 5" descr="principles-of-teachingdifferent-methods-and-approaches-1-638.jpg"/>
          <p:cNvPicPr>
            <a:picLocks noGrp="1" noChangeAspect="1"/>
          </p:cNvPicPr>
          <p:nvPr>
            <p:ph idx="1"/>
          </p:nvPr>
        </p:nvPicPr>
        <p:blipFill>
          <a:blip r:embed="rId2"/>
          <a:stretch>
            <a:fillRect/>
          </a:stretch>
        </p:blipFill>
        <p:spPr>
          <a:xfrm>
            <a:off x="0" y="0"/>
            <a:ext cx="9143999" cy="6643710"/>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SWOT of PPP.png"/>
          <p:cNvPicPr>
            <a:picLocks noGrp="1" noChangeAspect="1"/>
          </p:cNvPicPr>
          <p:nvPr>
            <p:ph idx="1"/>
          </p:nvPr>
        </p:nvPicPr>
        <p:blipFill>
          <a:blip r:embed="rId2"/>
          <a:stretch>
            <a:fillRect/>
          </a:stretch>
        </p:blipFill>
        <p:spPr>
          <a:xfrm>
            <a:off x="1" y="0"/>
            <a:ext cx="9144000" cy="6857999"/>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fr-FR" sz="3200" b="1" dirty="0">
                <a:solidFill>
                  <a:schemeClr val="tx2">
                    <a:lumMod val="60000"/>
                    <a:lumOff val="40000"/>
                  </a:schemeClr>
                </a:solidFill>
              </a:rPr>
              <a:t>ECLECTICISM</a:t>
            </a:r>
          </a:p>
        </p:txBody>
      </p:sp>
      <p:sp>
        <p:nvSpPr>
          <p:cNvPr id="3" name="Espace réservé du contenu 2"/>
          <p:cNvSpPr>
            <a:spLocks noGrp="1"/>
          </p:cNvSpPr>
          <p:nvPr>
            <p:ph idx="1"/>
          </p:nvPr>
        </p:nvSpPr>
        <p:spPr>
          <a:xfrm rot="20716872">
            <a:off x="457200" y="1600200"/>
            <a:ext cx="8229600" cy="4525963"/>
          </a:xfrm>
        </p:spPr>
        <p:txBody>
          <a:bodyPr>
            <a:normAutofit/>
          </a:bodyPr>
          <a:lstStyle/>
          <a:p>
            <a:pPr algn="just"/>
            <a:r>
              <a:rPr lang="fr-FR" sz="2400" dirty="0"/>
              <a:t>Brown (2002) argues </a:t>
            </a:r>
            <a:r>
              <a:rPr lang="fr-FR" sz="2400" dirty="0" err="1"/>
              <a:t>that</a:t>
            </a:r>
            <a:r>
              <a:rPr lang="fr-FR" sz="2400" dirty="0"/>
              <a:t> </a:t>
            </a:r>
            <a:r>
              <a:rPr lang="fr-FR" sz="2400" dirty="0" err="1"/>
              <a:t>eclecticism</a:t>
            </a:r>
            <a:r>
              <a:rPr lang="fr-FR" sz="2400" dirty="0"/>
              <a:t> </a:t>
            </a:r>
            <a:r>
              <a:rPr lang="fr-FR" sz="2400" dirty="0" err="1"/>
              <a:t>provides</a:t>
            </a:r>
            <a:r>
              <a:rPr lang="fr-FR" sz="2400" dirty="0"/>
              <a:t> the solution </a:t>
            </a:r>
            <a:r>
              <a:rPr lang="fr-FR" sz="2400" dirty="0" err="1"/>
              <a:t>because</a:t>
            </a:r>
            <a:r>
              <a:rPr lang="fr-FR" sz="2400" dirty="0"/>
              <a:t> the </a:t>
            </a:r>
            <a:r>
              <a:rPr lang="fr-FR" sz="2400" b="1" dirty="0" err="1">
                <a:solidFill>
                  <a:srgbClr val="FF0000"/>
                </a:solidFill>
              </a:rPr>
              <a:t>approach</a:t>
            </a:r>
            <a:r>
              <a:rPr lang="fr-FR" sz="2400" b="1" dirty="0">
                <a:solidFill>
                  <a:srgbClr val="FF0000"/>
                </a:solidFill>
              </a:rPr>
              <a:t> </a:t>
            </a:r>
            <a:r>
              <a:rPr lang="fr-FR" sz="2400" b="1" dirty="0" err="1">
                <a:solidFill>
                  <a:srgbClr val="FF0000"/>
                </a:solidFill>
              </a:rPr>
              <a:t>allows</a:t>
            </a:r>
            <a:r>
              <a:rPr lang="fr-FR" sz="2400" b="1" dirty="0">
                <a:solidFill>
                  <a:srgbClr val="FF0000"/>
                </a:solidFill>
              </a:rPr>
              <a:t> the </a:t>
            </a:r>
            <a:r>
              <a:rPr lang="fr-FR" sz="2400" b="1" dirty="0" err="1">
                <a:solidFill>
                  <a:srgbClr val="FF0000"/>
                </a:solidFill>
              </a:rPr>
              <a:t>teacher</a:t>
            </a:r>
            <a:r>
              <a:rPr lang="fr-FR" sz="2400" b="1" dirty="0">
                <a:solidFill>
                  <a:srgbClr val="FF0000"/>
                </a:solidFill>
              </a:rPr>
              <a:t> to select </a:t>
            </a:r>
            <a:r>
              <a:rPr lang="fr-FR" sz="2400" b="1" dirty="0" err="1">
                <a:solidFill>
                  <a:srgbClr val="FF0000"/>
                </a:solidFill>
              </a:rPr>
              <a:t>what</a:t>
            </a:r>
            <a:r>
              <a:rPr lang="fr-FR" sz="2400" b="1" dirty="0">
                <a:solidFill>
                  <a:srgbClr val="FF0000"/>
                </a:solidFill>
              </a:rPr>
              <a:t> </a:t>
            </a:r>
            <a:r>
              <a:rPr lang="fr-FR" sz="2400" b="1" dirty="0" err="1">
                <a:solidFill>
                  <a:srgbClr val="FF0000"/>
                </a:solidFill>
              </a:rPr>
              <a:t>works</a:t>
            </a:r>
            <a:r>
              <a:rPr lang="fr-FR" sz="2400" b="1" dirty="0">
                <a:solidFill>
                  <a:srgbClr val="FF0000"/>
                </a:solidFill>
              </a:rPr>
              <a:t> </a:t>
            </a:r>
            <a:r>
              <a:rPr lang="fr-FR" sz="2400" b="1" dirty="0" err="1">
                <a:solidFill>
                  <a:srgbClr val="FF0000"/>
                </a:solidFill>
              </a:rPr>
              <a:t>within</a:t>
            </a:r>
            <a:r>
              <a:rPr lang="fr-FR" sz="2400" b="1" dirty="0">
                <a:solidFill>
                  <a:srgbClr val="FF0000"/>
                </a:solidFill>
              </a:rPr>
              <a:t> </a:t>
            </a:r>
            <a:r>
              <a:rPr lang="fr-FR" sz="2400" b="1" dirty="0" err="1">
                <a:solidFill>
                  <a:srgbClr val="FF0000"/>
                </a:solidFill>
              </a:rPr>
              <a:t>their</a:t>
            </a:r>
            <a:r>
              <a:rPr lang="fr-FR" sz="2400" b="1" dirty="0">
                <a:solidFill>
                  <a:srgbClr val="FF0000"/>
                </a:solidFill>
              </a:rPr>
              <a:t> </a:t>
            </a:r>
            <a:r>
              <a:rPr lang="fr-FR" sz="2400" b="1" dirty="0" err="1">
                <a:solidFill>
                  <a:srgbClr val="FF0000"/>
                </a:solidFill>
              </a:rPr>
              <a:t>own</a:t>
            </a:r>
            <a:r>
              <a:rPr lang="fr-FR" sz="2400" b="1" dirty="0">
                <a:solidFill>
                  <a:srgbClr val="FF0000"/>
                </a:solidFill>
              </a:rPr>
              <a:t> </a:t>
            </a:r>
            <a:r>
              <a:rPr lang="fr-FR" sz="2400" b="1" dirty="0" err="1">
                <a:solidFill>
                  <a:srgbClr val="FF0000"/>
                </a:solidFill>
              </a:rPr>
              <a:t>dynamic</a:t>
            </a:r>
            <a:r>
              <a:rPr lang="fr-FR" sz="2400" b="1" dirty="0">
                <a:solidFill>
                  <a:srgbClr val="FF0000"/>
                </a:solidFill>
              </a:rPr>
              <a:t> </a:t>
            </a:r>
            <a:r>
              <a:rPr lang="fr-FR" sz="2400" b="1" dirty="0" err="1">
                <a:solidFill>
                  <a:srgbClr val="FF0000"/>
                </a:solidFill>
              </a:rPr>
              <a:t>contexts</a:t>
            </a:r>
            <a:r>
              <a:rPr lang="fr-FR" sz="2400" b="1" dirty="0">
                <a:solidFill>
                  <a:srgbClr val="FF0000"/>
                </a:solidFill>
              </a:rPr>
              <a:t>. </a:t>
            </a:r>
            <a:r>
              <a:rPr lang="fr-FR" sz="2400" dirty="0" err="1"/>
              <a:t>Gilliland</a:t>
            </a:r>
            <a:r>
              <a:rPr lang="fr-FR" sz="2400" dirty="0"/>
              <a:t>, James and Bowman (1994) </a:t>
            </a:r>
            <a:r>
              <a:rPr lang="fr-FR" sz="2400" dirty="0" err="1"/>
              <a:t>stated</a:t>
            </a:r>
            <a:r>
              <a:rPr lang="fr-FR" sz="2400" dirty="0"/>
              <a:t> </a:t>
            </a:r>
            <a:r>
              <a:rPr lang="fr-FR" sz="2400" dirty="0" err="1"/>
              <a:t>that</a:t>
            </a:r>
            <a:r>
              <a:rPr lang="fr-FR" sz="2400" dirty="0"/>
              <a:t> the justification for the </a:t>
            </a:r>
            <a:r>
              <a:rPr lang="fr-FR" sz="2400" dirty="0" err="1"/>
              <a:t>eclectic</a:t>
            </a:r>
            <a:r>
              <a:rPr lang="fr-FR" sz="2400" dirty="0"/>
              <a:t> </a:t>
            </a:r>
            <a:r>
              <a:rPr lang="fr-FR" sz="2400" dirty="0" err="1"/>
              <a:t>approach</a:t>
            </a:r>
            <a:r>
              <a:rPr lang="fr-FR" sz="2400" dirty="0"/>
              <a:t> lies in the </a:t>
            </a:r>
            <a:r>
              <a:rPr lang="fr-FR" sz="2400" dirty="0" err="1"/>
              <a:t>weaknesses</a:t>
            </a:r>
            <a:r>
              <a:rPr lang="fr-FR" sz="2400" dirty="0"/>
              <a:t> of the single </a:t>
            </a:r>
            <a:r>
              <a:rPr lang="fr-FR" sz="2400" dirty="0" err="1"/>
              <a:t>approach</a:t>
            </a:r>
            <a:r>
              <a:rPr lang="fr-FR" sz="2400" dirty="0"/>
              <a:t> </a:t>
            </a:r>
            <a:r>
              <a:rPr lang="fr-FR" sz="2400" dirty="0" err="1"/>
              <a:t>because</a:t>
            </a:r>
            <a:r>
              <a:rPr lang="fr-FR" sz="2400" dirty="0"/>
              <a:t> a single </a:t>
            </a:r>
            <a:r>
              <a:rPr lang="fr-FR" sz="2400" dirty="0" err="1"/>
              <a:t>method</a:t>
            </a:r>
            <a:r>
              <a:rPr lang="fr-FR" sz="2400" dirty="0"/>
              <a:t> has a </a:t>
            </a:r>
            <a:r>
              <a:rPr lang="fr-FR" sz="2400" dirty="0" err="1"/>
              <a:t>narrow</a:t>
            </a:r>
            <a:r>
              <a:rPr lang="fr-FR" sz="2400" dirty="0"/>
              <a:t> </a:t>
            </a:r>
            <a:r>
              <a:rPr lang="fr-FR" sz="2400" dirty="0" err="1"/>
              <a:t>theoretical</a:t>
            </a:r>
            <a:r>
              <a:rPr lang="fr-FR" sz="2400" dirty="0"/>
              <a:t> basis and has a </a:t>
            </a:r>
            <a:r>
              <a:rPr lang="fr-FR" sz="2400" dirty="0" err="1"/>
              <a:t>delimited</a:t>
            </a:r>
            <a:r>
              <a:rPr lang="fr-FR" sz="2400" dirty="0"/>
              <a:t> set of </a:t>
            </a:r>
            <a:r>
              <a:rPr lang="fr-FR" sz="2400" dirty="0" err="1"/>
              <a:t>activities</a:t>
            </a:r>
            <a:r>
              <a:rPr lang="fr-FR" sz="2400" dirty="0"/>
              <a:t> and </a:t>
            </a:r>
            <a:r>
              <a:rPr lang="fr-FR" sz="2400" dirty="0" err="1"/>
              <a:t>is</a:t>
            </a:r>
            <a:r>
              <a:rPr lang="fr-FR" sz="2400" dirty="0"/>
              <a:t> </a:t>
            </a:r>
            <a:r>
              <a:rPr lang="fr-FR" sz="2400" dirty="0" err="1"/>
              <a:t>therefore</a:t>
            </a:r>
            <a:r>
              <a:rPr lang="fr-FR" sz="2400" dirty="0"/>
              <a:t> inflexible.</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endParaRPr lang="fr-FR" dirty="0"/>
          </a:p>
        </p:txBody>
      </p:sp>
      <p:sp>
        <p:nvSpPr>
          <p:cNvPr id="3" name="Espace réservé du contenu 2"/>
          <p:cNvSpPr>
            <a:spLocks noGrp="1"/>
          </p:cNvSpPr>
          <p:nvPr>
            <p:ph idx="1"/>
          </p:nvPr>
        </p:nvSpPr>
        <p:spPr>
          <a:xfrm>
            <a:off x="457200" y="1142984"/>
            <a:ext cx="8229600" cy="4983179"/>
          </a:xfrm>
        </p:spPr>
        <p:txBody>
          <a:bodyPr>
            <a:noAutofit/>
          </a:bodyPr>
          <a:lstStyle/>
          <a:p>
            <a:pPr algn="just"/>
            <a:r>
              <a:rPr lang="fr-FR" sz="2400" dirty="0"/>
              <a:t>Gao (2011) states </a:t>
            </a:r>
            <a:r>
              <a:rPr lang="fr-FR" sz="2400" dirty="0" err="1"/>
              <a:t>that</a:t>
            </a:r>
            <a:r>
              <a:rPr lang="fr-FR" sz="2400" dirty="0"/>
              <a:t> </a:t>
            </a:r>
            <a:r>
              <a:rPr lang="fr-FR" sz="2400" dirty="0" err="1"/>
              <a:t>principled</a:t>
            </a:r>
            <a:r>
              <a:rPr lang="fr-FR" sz="2400" dirty="0"/>
              <a:t> </a:t>
            </a:r>
            <a:r>
              <a:rPr lang="fr-FR" sz="2400" dirty="0" err="1"/>
              <a:t>eclecticism</a:t>
            </a:r>
            <a:r>
              <a:rPr lang="fr-FR" sz="2400" dirty="0"/>
              <a:t> challenges the </a:t>
            </a:r>
            <a:r>
              <a:rPr lang="fr-FR" sz="2400" dirty="0" err="1"/>
              <a:t>teacher</a:t>
            </a:r>
            <a:r>
              <a:rPr lang="fr-FR" sz="2400" dirty="0"/>
              <a:t> to </a:t>
            </a:r>
            <a:r>
              <a:rPr lang="fr-FR" sz="2400" dirty="0" err="1"/>
              <a:t>ensure</a:t>
            </a:r>
            <a:r>
              <a:rPr lang="fr-FR" sz="2400" dirty="0"/>
              <a:t> </a:t>
            </a:r>
            <a:r>
              <a:rPr lang="fr-FR" sz="2400" dirty="0" err="1"/>
              <a:t>that</a:t>
            </a:r>
            <a:r>
              <a:rPr lang="fr-FR" sz="2400" dirty="0"/>
              <a:t> </a:t>
            </a:r>
            <a:r>
              <a:rPr lang="fr-FR" sz="2400" dirty="0" err="1"/>
              <a:t>every</a:t>
            </a:r>
            <a:r>
              <a:rPr lang="fr-FR" sz="2400" dirty="0"/>
              <a:t> </a:t>
            </a:r>
            <a:r>
              <a:rPr lang="fr-FR" sz="2400" dirty="0" err="1"/>
              <a:t>decision</a:t>
            </a:r>
            <a:r>
              <a:rPr lang="fr-FR" sz="2400" dirty="0"/>
              <a:t> about </a:t>
            </a:r>
            <a:r>
              <a:rPr lang="fr-FR" sz="2400" dirty="0" err="1"/>
              <a:t>classroom</a:t>
            </a:r>
            <a:r>
              <a:rPr lang="fr-FR" sz="2400" dirty="0"/>
              <a:t> instruction and </a:t>
            </a:r>
            <a:r>
              <a:rPr lang="fr-FR" sz="2400" dirty="0" err="1"/>
              <a:t>activities</a:t>
            </a:r>
            <a:r>
              <a:rPr lang="fr-FR" sz="2400" dirty="0"/>
              <a:t> </a:t>
            </a:r>
            <a:r>
              <a:rPr lang="fr-FR" sz="2400" dirty="0" err="1">
                <a:solidFill>
                  <a:srgbClr val="00B0F0"/>
                </a:solidFill>
              </a:rPr>
              <a:t>is</a:t>
            </a:r>
            <a:r>
              <a:rPr lang="fr-FR" sz="2400" dirty="0">
                <a:solidFill>
                  <a:srgbClr val="00B0F0"/>
                </a:solidFill>
              </a:rPr>
              <a:t> </a:t>
            </a:r>
            <a:r>
              <a:rPr lang="fr-FR" sz="2400" dirty="0" err="1">
                <a:solidFill>
                  <a:srgbClr val="00B0F0"/>
                </a:solidFill>
              </a:rPr>
              <a:t>based</a:t>
            </a:r>
            <a:r>
              <a:rPr lang="fr-FR" sz="2400" dirty="0">
                <a:solidFill>
                  <a:srgbClr val="00B0F0"/>
                </a:solidFill>
              </a:rPr>
              <a:t> on a </a:t>
            </a:r>
            <a:r>
              <a:rPr lang="fr-FR" sz="2400" dirty="0" err="1">
                <a:solidFill>
                  <a:srgbClr val="00B0F0"/>
                </a:solidFill>
              </a:rPr>
              <a:t>thorough</a:t>
            </a:r>
            <a:r>
              <a:rPr lang="fr-FR" sz="2400" dirty="0">
                <a:solidFill>
                  <a:srgbClr val="00B0F0"/>
                </a:solidFill>
              </a:rPr>
              <a:t> and </a:t>
            </a:r>
            <a:r>
              <a:rPr lang="fr-FR" sz="2400" dirty="0" err="1">
                <a:solidFill>
                  <a:srgbClr val="00B0F0"/>
                </a:solidFill>
              </a:rPr>
              <a:t>holistic</a:t>
            </a:r>
            <a:r>
              <a:rPr lang="fr-FR" sz="2400" dirty="0">
                <a:solidFill>
                  <a:srgbClr val="00B0F0"/>
                </a:solidFill>
              </a:rPr>
              <a:t> </a:t>
            </a:r>
            <a:r>
              <a:rPr lang="fr-FR" sz="2400" dirty="0" err="1">
                <a:solidFill>
                  <a:srgbClr val="00B0F0"/>
                </a:solidFill>
              </a:rPr>
              <a:t>understanding</a:t>
            </a:r>
            <a:r>
              <a:rPr lang="fr-FR" sz="2400" dirty="0">
                <a:solidFill>
                  <a:srgbClr val="00B0F0"/>
                </a:solidFill>
              </a:rPr>
              <a:t> of all </a:t>
            </a:r>
            <a:r>
              <a:rPr lang="fr-FR" sz="2400" dirty="0" err="1">
                <a:solidFill>
                  <a:srgbClr val="00B0F0"/>
                </a:solidFill>
              </a:rPr>
              <a:t>learning</a:t>
            </a:r>
            <a:r>
              <a:rPr lang="fr-FR" sz="2400" dirty="0">
                <a:solidFill>
                  <a:srgbClr val="00B0F0"/>
                </a:solidFill>
              </a:rPr>
              <a:t> </a:t>
            </a:r>
            <a:r>
              <a:rPr lang="fr-FR" sz="2400" dirty="0" err="1">
                <a:solidFill>
                  <a:srgbClr val="00B0F0"/>
                </a:solidFill>
              </a:rPr>
              <a:t>theories</a:t>
            </a:r>
            <a:r>
              <a:rPr lang="fr-FR" sz="2400" dirty="0">
                <a:solidFill>
                  <a:srgbClr val="00B0F0"/>
                </a:solidFill>
              </a:rPr>
              <a:t> and </a:t>
            </a:r>
            <a:r>
              <a:rPr lang="fr-FR" sz="2400" dirty="0" err="1">
                <a:solidFill>
                  <a:srgbClr val="00B0F0"/>
                </a:solidFill>
              </a:rPr>
              <a:t>related</a:t>
            </a:r>
            <a:r>
              <a:rPr lang="fr-FR" sz="2400" dirty="0">
                <a:solidFill>
                  <a:srgbClr val="00B0F0"/>
                </a:solidFill>
              </a:rPr>
              <a:t> </a:t>
            </a:r>
            <a:r>
              <a:rPr lang="fr-FR" sz="2400" dirty="0" err="1">
                <a:solidFill>
                  <a:srgbClr val="00B0F0"/>
                </a:solidFill>
              </a:rPr>
              <a:t>pedagogies</a:t>
            </a:r>
            <a:r>
              <a:rPr lang="fr-FR" sz="2400" dirty="0">
                <a:solidFill>
                  <a:srgbClr val="00B0F0"/>
                </a:solidFill>
              </a:rPr>
              <a:t>, in </a:t>
            </a:r>
            <a:r>
              <a:rPr lang="fr-FR" sz="2400" dirty="0" err="1">
                <a:solidFill>
                  <a:srgbClr val="00B0F0"/>
                </a:solidFill>
              </a:rPr>
              <a:t>terms</a:t>
            </a:r>
            <a:r>
              <a:rPr lang="fr-FR" sz="2400" dirty="0">
                <a:solidFill>
                  <a:srgbClr val="00B0F0"/>
                </a:solidFill>
              </a:rPr>
              <a:t> of the </a:t>
            </a:r>
            <a:r>
              <a:rPr lang="fr-FR" sz="2400" dirty="0" err="1">
                <a:solidFill>
                  <a:srgbClr val="00B0F0"/>
                </a:solidFill>
              </a:rPr>
              <a:t>purpose</a:t>
            </a:r>
            <a:r>
              <a:rPr lang="fr-FR" sz="2400" dirty="0">
                <a:solidFill>
                  <a:srgbClr val="00B0F0"/>
                </a:solidFill>
              </a:rPr>
              <a:t> and </a:t>
            </a:r>
            <a:r>
              <a:rPr lang="fr-FR" sz="2400" dirty="0" err="1">
                <a:solidFill>
                  <a:srgbClr val="00B0F0"/>
                </a:solidFill>
              </a:rPr>
              <a:t>context</a:t>
            </a:r>
            <a:r>
              <a:rPr lang="fr-FR" sz="2400" dirty="0">
                <a:solidFill>
                  <a:srgbClr val="00B0F0"/>
                </a:solidFill>
              </a:rPr>
              <a:t> of </a:t>
            </a:r>
            <a:r>
              <a:rPr lang="fr-FR" sz="2400" dirty="0" err="1">
                <a:solidFill>
                  <a:srgbClr val="00B0F0"/>
                </a:solidFill>
              </a:rPr>
              <a:t>language</a:t>
            </a:r>
            <a:r>
              <a:rPr lang="fr-FR" sz="2400" dirty="0">
                <a:solidFill>
                  <a:srgbClr val="00B0F0"/>
                </a:solidFill>
              </a:rPr>
              <a:t> </a:t>
            </a:r>
            <a:r>
              <a:rPr lang="fr-FR" sz="2400" dirty="0" err="1">
                <a:solidFill>
                  <a:srgbClr val="00B0F0"/>
                </a:solidFill>
              </a:rPr>
              <a:t>teaching</a:t>
            </a:r>
            <a:r>
              <a:rPr lang="fr-FR" sz="2400" dirty="0">
                <a:solidFill>
                  <a:srgbClr val="00B0F0"/>
                </a:solidFill>
              </a:rPr>
              <a:t> and </a:t>
            </a:r>
            <a:r>
              <a:rPr lang="fr-FR" sz="2400" dirty="0" err="1">
                <a:solidFill>
                  <a:srgbClr val="00B0F0"/>
                </a:solidFill>
              </a:rPr>
              <a:t>learning</a:t>
            </a:r>
            <a:r>
              <a:rPr lang="fr-FR" sz="2400" dirty="0">
                <a:solidFill>
                  <a:srgbClr val="00B0F0"/>
                </a:solidFill>
              </a:rPr>
              <a:t>, the </a:t>
            </a:r>
            <a:r>
              <a:rPr lang="fr-FR" sz="2400" dirty="0" err="1">
                <a:solidFill>
                  <a:srgbClr val="00B0F0"/>
                </a:solidFill>
              </a:rPr>
              <a:t>needs</a:t>
            </a:r>
            <a:r>
              <a:rPr lang="fr-FR" sz="2400" dirty="0">
                <a:solidFill>
                  <a:srgbClr val="00B0F0"/>
                </a:solidFill>
              </a:rPr>
              <a:t> of the </a:t>
            </a:r>
            <a:r>
              <a:rPr lang="fr-FR" sz="2400" dirty="0" err="1">
                <a:solidFill>
                  <a:srgbClr val="00B0F0"/>
                </a:solidFill>
              </a:rPr>
              <a:t>learners</a:t>
            </a:r>
            <a:r>
              <a:rPr lang="fr-FR" sz="2400" dirty="0">
                <a:solidFill>
                  <a:srgbClr val="00B0F0"/>
                </a:solidFill>
              </a:rPr>
              <a:t>, </a:t>
            </a:r>
            <a:r>
              <a:rPr lang="fr-FR" sz="2400" dirty="0" err="1">
                <a:solidFill>
                  <a:srgbClr val="00B0F0"/>
                </a:solidFill>
              </a:rPr>
              <a:t>materials</a:t>
            </a:r>
            <a:r>
              <a:rPr lang="fr-FR" sz="2400" dirty="0">
                <a:solidFill>
                  <a:srgbClr val="00B0F0"/>
                </a:solidFill>
              </a:rPr>
              <a:t> </a:t>
            </a:r>
            <a:r>
              <a:rPr lang="fr-FR" sz="2400" dirty="0" err="1">
                <a:solidFill>
                  <a:srgbClr val="00B0F0"/>
                </a:solidFill>
              </a:rPr>
              <a:t>available</a:t>
            </a:r>
            <a:r>
              <a:rPr lang="fr-FR" sz="2400" dirty="0">
                <a:solidFill>
                  <a:srgbClr val="00B0F0"/>
                </a:solidFill>
              </a:rPr>
              <a:t>, how </a:t>
            </a:r>
            <a:r>
              <a:rPr lang="fr-FR" sz="2400" dirty="0" err="1">
                <a:solidFill>
                  <a:srgbClr val="00B0F0"/>
                </a:solidFill>
              </a:rPr>
              <a:t>language</a:t>
            </a:r>
            <a:r>
              <a:rPr lang="fr-FR" sz="2400" dirty="0">
                <a:solidFill>
                  <a:srgbClr val="00B0F0"/>
                </a:solidFill>
              </a:rPr>
              <a:t> </a:t>
            </a:r>
            <a:r>
              <a:rPr lang="fr-FR" sz="2400" dirty="0" err="1">
                <a:solidFill>
                  <a:srgbClr val="00B0F0"/>
                </a:solidFill>
              </a:rPr>
              <a:t>is</a:t>
            </a:r>
            <a:r>
              <a:rPr lang="fr-FR" sz="2400" dirty="0">
                <a:solidFill>
                  <a:srgbClr val="00B0F0"/>
                </a:solidFill>
              </a:rPr>
              <a:t> </a:t>
            </a:r>
            <a:r>
              <a:rPr lang="fr-FR" sz="2400" dirty="0" err="1">
                <a:solidFill>
                  <a:srgbClr val="00B0F0"/>
                </a:solidFill>
              </a:rPr>
              <a:t>learnt</a:t>
            </a:r>
            <a:r>
              <a:rPr lang="fr-FR" sz="2400" dirty="0">
                <a:solidFill>
                  <a:srgbClr val="00B0F0"/>
                </a:solidFill>
              </a:rPr>
              <a:t> and </a:t>
            </a:r>
            <a:r>
              <a:rPr lang="fr-FR" sz="2400" dirty="0" err="1">
                <a:solidFill>
                  <a:srgbClr val="00B0F0"/>
                </a:solidFill>
              </a:rPr>
              <a:t>what</a:t>
            </a:r>
            <a:r>
              <a:rPr lang="fr-FR" sz="2400" dirty="0">
                <a:solidFill>
                  <a:srgbClr val="00B0F0"/>
                </a:solidFill>
              </a:rPr>
              <a:t> </a:t>
            </a:r>
            <a:r>
              <a:rPr lang="fr-FR" sz="2400" dirty="0" err="1">
                <a:solidFill>
                  <a:srgbClr val="00B0F0"/>
                </a:solidFill>
              </a:rPr>
              <a:t>teaching</a:t>
            </a:r>
            <a:r>
              <a:rPr lang="fr-FR" sz="2400" dirty="0">
                <a:solidFill>
                  <a:srgbClr val="00B0F0"/>
                </a:solidFill>
              </a:rPr>
              <a:t> </a:t>
            </a:r>
            <a:r>
              <a:rPr lang="fr-FR" sz="2400" dirty="0" err="1">
                <a:solidFill>
                  <a:srgbClr val="00B0F0"/>
                </a:solidFill>
              </a:rPr>
              <a:t>is</a:t>
            </a:r>
            <a:r>
              <a:rPr lang="fr-FR" sz="2400" dirty="0">
                <a:solidFill>
                  <a:srgbClr val="00B0F0"/>
                </a:solidFill>
              </a:rPr>
              <a:t> all.</a:t>
            </a:r>
            <a:r>
              <a:rPr lang="fr-FR" sz="2400" dirty="0"/>
              <a:t> </a:t>
            </a:r>
          </a:p>
          <a:p>
            <a:pPr algn="just"/>
            <a:r>
              <a:rPr lang="fr-FR" sz="2400" dirty="0"/>
              <a:t>It </a:t>
            </a:r>
            <a:r>
              <a:rPr lang="fr-FR" sz="2400" dirty="0" err="1"/>
              <a:t>is</a:t>
            </a:r>
            <a:r>
              <a:rPr lang="fr-FR" sz="2400" dirty="0"/>
              <a:t> not a </a:t>
            </a:r>
            <a:r>
              <a:rPr lang="fr-FR" sz="2400" dirty="0" err="1"/>
              <a:t>concrete</a:t>
            </a:r>
            <a:r>
              <a:rPr lang="fr-FR" sz="2400" dirty="0"/>
              <a:t>, single </a:t>
            </a:r>
            <a:r>
              <a:rPr lang="fr-FR" sz="2400" dirty="0" err="1"/>
              <a:t>method</a:t>
            </a:r>
            <a:r>
              <a:rPr lang="fr-FR" sz="2400" dirty="0"/>
              <a:t>. He </a:t>
            </a:r>
            <a:r>
              <a:rPr lang="fr-FR" sz="2400" dirty="0" err="1"/>
              <a:t>adds</a:t>
            </a:r>
            <a:r>
              <a:rPr lang="fr-FR" sz="2400" dirty="0"/>
              <a:t> </a:t>
            </a:r>
            <a:r>
              <a:rPr lang="fr-FR" sz="2400" dirty="0" err="1"/>
              <a:t>that</a:t>
            </a:r>
            <a:r>
              <a:rPr lang="fr-FR" sz="2400" dirty="0"/>
              <a:t> the </a:t>
            </a:r>
            <a:r>
              <a:rPr lang="fr-FR" sz="2400" dirty="0" err="1"/>
              <a:t>current</a:t>
            </a:r>
            <a:r>
              <a:rPr lang="fr-FR" sz="2400" dirty="0"/>
              <a:t> </a:t>
            </a:r>
            <a:r>
              <a:rPr lang="fr-FR" sz="2400" dirty="0" err="1"/>
              <a:t>preferred</a:t>
            </a:r>
            <a:r>
              <a:rPr lang="fr-FR" sz="2400" dirty="0"/>
              <a:t> </a:t>
            </a:r>
            <a:r>
              <a:rPr lang="fr-FR" sz="2400" dirty="0" err="1"/>
              <a:t>teaching</a:t>
            </a:r>
            <a:r>
              <a:rPr lang="fr-FR" sz="2400" dirty="0"/>
              <a:t> </a:t>
            </a:r>
            <a:r>
              <a:rPr lang="fr-FR" sz="2400" dirty="0" err="1"/>
              <a:t>methods</a:t>
            </a:r>
            <a:r>
              <a:rPr lang="fr-FR" sz="2400" dirty="0"/>
              <a:t> are an </a:t>
            </a:r>
            <a:r>
              <a:rPr lang="fr-FR" sz="2400" dirty="0" err="1"/>
              <a:t>integration</a:t>
            </a:r>
            <a:r>
              <a:rPr lang="fr-FR" sz="2400" dirty="0"/>
              <a:t> of </a:t>
            </a:r>
            <a:r>
              <a:rPr lang="fr-FR" sz="2400" dirty="0" err="1"/>
              <a:t>Grammar</a:t>
            </a:r>
            <a:r>
              <a:rPr lang="fr-FR" sz="2400" dirty="0"/>
              <a:t>-Translation, structural </a:t>
            </a:r>
            <a:r>
              <a:rPr lang="fr-FR" sz="2400" dirty="0" err="1"/>
              <a:t>method</a:t>
            </a:r>
            <a:r>
              <a:rPr lang="fr-FR" sz="2400" dirty="0"/>
              <a:t> and CLT and </a:t>
            </a:r>
            <a:r>
              <a:rPr lang="fr-FR" sz="2400" dirty="0" err="1"/>
              <a:t>advises</a:t>
            </a:r>
            <a:r>
              <a:rPr lang="fr-FR" sz="2400" dirty="0"/>
              <a:t> </a:t>
            </a:r>
            <a:r>
              <a:rPr lang="fr-FR" sz="2400" dirty="0" err="1"/>
              <a:t>teachers</a:t>
            </a:r>
            <a:r>
              <a:rPr lang="fr-FR" sz="2400" dirty="0"/>
              <a:t> to </a:t>
            </a:r>
            <a:r>
              <a:rPr lang="fr-FR" sz="2400" dirty="0" err="1"/>
              <a:t>take</a:t>
            </a:r>
            <a:r>
              <a:rPr lang="fr-FR" sz="2400" dirty="0"/>
              <a:t> </a:t>
            </a:r>
            <a:r>
              <a:rPr lang="fr-FR" sz="2400" dirty="0" err="1"/>
              <a:t>advantage</a:t>
            </a:r>
            <a:r>
              <a:rPr lang="fr-FR" sz="2400" dirty="0"/>
              <a:t> of all </a:t>
            </a:r>
            <a:r>
              <a:rPr lang="fr-FR" sz="2400" dirty="0" err="1"/>
              <a:t>other</a:t>
            </a:r>
            <a:r>
              <a:rPr lang="fr-FR" sz="2400" dirty="0"/>
              <a:t> </a:t>
            </a:r>
            <a:r>
              <a:rPr lang="fr-FR" sz="2400" dirty="0" err="1"/>
              <a:t>methods</a:t>
            </a:r>
            <a:r>
              <a:rPr lang="fr-FR" sz="2400" dirty="0"/>
              <a:t> </a:t>
            </a:r>
            <a:r>
              <a:rPr lang="fr-FR" sz="2400" dirty="0" err="1"/>
              <a:t>whilst</a:t>
            </a:r>
            <a:r>
              <a:rPr lang="fr-FR" sz="2400" dirty="0"/>
              <a:t> </a:t>
            </a:r>
            <a:r>
              <a:rPr lang="fr-FR" sz="2400" dirty="0" err="1"/>
              <a:t>avoiding</a:t>
            </a:r>
            <a:r>
              <a:rPr lang="fr-FR" sz="2400" dirty="0"/>
              <a:t> </a:t>
            </a:r>
            <a:r>
              <a:rPr lang="fr-FR" sz="2400" dirty="0" err="1"/>
              <a:t>their</a:t>
            </a:r>
            <a:r>
              <a:rPr lang="fr-FR" sz="2400" dirty="0"/>
              <a:t> </a:t>
            </a:r>
            <a:r>
              <a:rPr lang="fr-FR" sz="2400" dirty="0" err="1"/>
              <a:t>disadvantages</a:t>
            </a:r>
            <a:r>
              <a:rPr lang="fr-FR" sz="24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39718"/>
          </a:xfrm>
        </p:spPr>
        <p:txBody>
          <a:bodyPr>
            <a:normAutofit fontScale="90000"/>
          </a:bodyPr>
          <a:lstStyle/>
          <a:p>
            <a:endParaRPr lang="fr-FR" dirty="0"/>
          </a:p>
        </p:txBody>
      </p:sp>
      <p:sp>
        <p:nvSpPr>
          <p:cNvPr id="3" name="Espace réservé du contenu 2"/>
          <p:cNvSpPr>
            <a:spLocks noGrp="1"/>
          </p:cNvSpPr>
          <p:nvPr>
            <p:ph idx="1"/>
          </p:nvPr>
        </p:nvSpPr>
        <p:spPr>
          <a:xfrm rot="407782">
            <a:off x="457200" y="1214422"/>
            <a:ext cx="8229600" cy="4911741"/>
          </a:xfrm>
        </p:spPr>
        <p:txBody>
          <a:bodyPr>
            <a:normAutofit/>
          </a:bodyPr>
          <a:lstStyle/>
          <a:p>
            <a:pPr algn="just"/>
            <a:r>
              <a:rPr lang="fr-FR" sz="2400" dirty="0"/>
              <a:t>one of the </a:t>
            </a:r>
            <a:r>
              <a:rPr lang="fr-FR" sz="2400" dirty="0" err="1"/>
              <a:t>premises</a:t>
            </a:r>
            <a:r>
              <a:rPr lang="fr-FR" sz="2400" dirty="0"/>
              <a:t> of </a:t>
            </a:r>
            <a:r>
              <a:rPr lang="fr-FR" sz="2400" dirty="0" err="1"/>
              <a:t>eclecticism</a:t>
            </a:r>
            <a:r>
              <a:rPr lang="fr-FR" sz="2400" dirty="0"/>
              <a:t> </a:t>
            </a:r>
            <a:r>
              <a:rPr lang="fr-FR" sz="2400" dirty="0" err="1"/>
              <a:t>is</a:t>
            </a:r>
            <a:r>
              <a:rPr lang="fr-FR" sz="2400" dirty="0"/>
              <a:t> </a:t>
            </a:r>
            <a:r>
              <a:rPr lang="fr-FR" sz="2400" dirty="0" err="1"/>
              <a:t>that</a:t>
            </a:r>
            <a:r>
              <a:rPr lang="fr-FR" sz="2400" dirty="0"/>
              <a:t> </a:t>
            </a:r>
            <a:r>
              <a:rPr lang="fr-FR" sz="2400" dirty="0" err="1"/>
              <a:t>teaching</a:t>
            </a:r>
            <a:r>
              <a:rPr lang="fr-FR" sz="2400" dirty="0"/>
              <a:t> </a:t>
            </a:r>
            <a:r>
              <a:rPr lang="fr-FR" sz="2400" dirty="0" err="1"/>
              <a:t>should</a:t>
            </a:r>
            <a:r>
              <a:rPr lang="fr-FR" sz="2400" dirty="0"/>
              <a:t> </a:t>
            </a:r>
            <a:r>
              <a:rPr lang="fr-FR" sz="2400" dirty="0">
                <a:solidFill>
                  <a:srgbClr val="FF0000"/>
                </a:solidFill>
              </a:rPr>
              <a:t>serve </a:t>
            </a:r>
            <a:r>
              <a:rPr lang="fr-FR" sz="2400" dirty="0" err="1">
                <a:solidFill>
                  <a:srgbClr val="FF0000"/>
                </a:solidFill>
              </a:rPr>
              <a:t>learners</a:t>
            </a:r>
            <a:r>
              <a:rPr lang="fr-FR" sz="2400" dirty="0">
                <a:solidFill>
                  <a:srgbClr val="FF0000"/>
                </a:solidFill>
              </a:rPr>
              <a:t> not </a:t>
            </a:r>
            <a:r>
              <a:rPr lang="fr-FR" sz="2400" dirty="0" err="1">
                <a:solidFill>
                  <a:srgbClr val="FF0000"/>
                </a:solidFill>
              </a:rPr>
              <a:t>methods</a:t>
            </a:r>
            <a:r>
              <a:rPr lang="fr-FR" sz="2400" dirty="0"/>
              <a:t>. </a:t>
            </a:r>
            <a:r>
              <a:rPr lang="fr-FR" sz="2400" dirty="0" err="1"/>
              <a:t>Thus</a:t>
            </a:r>
            <a:r>
              <a:rPr lang="fr-FR" sz="2400" dirty="0"/>
              <a:t>, </a:t>
            </a:r>
            <a:r>
              <a:rPr lang="fr-FR" sz="2400" dirty="0" err="1"/>
              <a:t>teachers</a:t>
            </a:r>
            <a:r>
              <a:rPr lang="fr-FR" sz="2400" dirty="0"/>
              <a:t> </a:t>
            </a:r>
            <a:r>
              <a:rPr lang="fr-FR" sz="2400" dirty="0" err="1"/>
              <a:t>should</a:t>
            </a:r>
            <a:r>
              <a:rPr lang="fr-FR" sz="2400" dirty="0"/>
              <a:t> </a:t>
            </a:r>
            <a:r>
              <a:rPr lang="fr-FR" sz="2400" dirty="0" err="1">
                <a:solidFill>
                  <a:srgbClr val="FF0000"/>
                </a:solidFill>
              </a:rPr>
              <a:t>feel</a:t>
            </a:r>
            <a:r>
              <a:rPr lang="fr-FR" sz="2400" dirty="0">
                <a:solidFill>
                  <a:srgbClr val="FF0000"/>
                </a:solidFill>
              </a:rPr>
              <a:t> free </a:t>
            </a:r>
            <a:r>
              <a:rPr lang="fr-FR" sz="2400" dirty="0"/>
              <a:t>in </a:t>
            </a:r>
            <a:r>
              <a:rPr lang="fr-FR" sz="2400" dirty="0" err="1"/>
              <a:t>choosing</a:t>
            </a:r>
            <a:r>
              <a:rPr lang="fr-FR" sz="2400" dirty="0"/>
              <a:t> techniques and </a:t>
            </a:r>
            <a:r>
              <a:rPr lang="fr-FR" sz="2400" dirty="0" err="1"/>
              <a:t>procedures</a:t>
            </a:r>
            <a:r>
              <a:rPr lang="fr-FR" sz="2400" dirty="0"/>
              <a:t> </a:t>
            </a:r>
            <a:r>
              <a:rPr lang="fr-FR" sz="2400" dirty="0" err="1"/>
              <a:t>inside</a:t>
            </a:r>
            <a:r>
              <a:rPr lang="fr-FR" sz="2400" dirty="0"/>
              <a:t> the </a:t>
            </a:r>
            <a:r>
              <a:rPr lang="fr-FR" sz="2400" dirty="0" err="1"/>
              <a:t>classroom</a:t>
            </a:r>
            <a:r>
              <a:rPr lang="fr-FR" sz="2400" dirty="0"/>
              <a:t>. There </a:t>
            </a:r>
            <a:r>
              <a:rPr lang="fr-FR" sz="2400" dirty="0" err="1"/>
              <a:t>is</a:t>
            </a:r>
            <a:r>
              <a:rPr lang="fr-FR" sz="2400" dirty="0"/>
              <a:t> no </a:t>
            </a:r>
            <a:r>
              <a:rPr lang="fr-FR" sz="2400" dirty="0" err="1"/>
              <a:t>ideal</a:t>
            </a:r>
            <a:r>
              <a:rPr lang="fr-FR" sz="2400" dirty="0"/>
              <a:t> </a:t>
            </a:r>
            <a:r>
              <a:rPr lang="fr-FR" sz="2400" dirty="0" err="1"/>
              <a:t>approach</a:t>
            </a:r>
            <a:r>
              <a:rPr lang="fr-FR" sz="2400" dirty="0"/>
              <a:t> in </a:t>
            </a:r>
            <a:r>
              <a:rPr lang="fr-FR" sz="2400" dirty="0" err="1"/>
              <a:t>language</a:t>
            </a:r>
            <a:r>
              <a:rPr lang="fr-FR" sz="2400" dirty="0"/>
              <a:t> </a:t>
            </a:r>
            <a:r>
              <a:rPr lang="fr-FR" sz="2400" dirty="0" err="1"/>
              <a:t>learning</a:t>
            </a:r>
            <a:r>
              <a:rPr lang="fr-FR" sz="2400" dirty="0"/>
              <a:t>. </a:t>
            </a:r>
            <a:r>
              <a:rPr lang="fr-FR" sz="2400" dirty="0" err="1"/>
              <a:t>Each</a:t>
            </a:r>
            <a:r>
              <a:rPr lang="fr-FR" sz="2400" dirty="0"/>
              <a:t> one has </a:t>
            </a:r>
            <a:r>
              <a:rPr lang="fr-FR" sz="2400" dirty="0" err="1"/>
              <a:t>its</a:t>
            </a:r>
            <a:r>
              <a:rPr lang="fr-FR" sz="2400" dirty="0"/>
              <a:t> </a:t>
            </a:r>
            <a:r>
              <a:rPr lang="fr-FR" sz="2400" dirty="0" err="1"/>
              <a:t>merits</a:t>
            </a:r>
            <a:r>
              <a:rPr lang="fr-FR" sz="2400" dirty="0"/>
              <a:t> and </a:t>
            </a:r>
            <a:r>
              <a:rPr lang="fr-FR" sz="2400" dirty="0" err="1"/>
              <a:t>demerits</a:t>
            </a:r>
            <a:r>
              <a:rPr lang="fr-FR" sz="2400" dirty="0"/>
              <a:t>. </a:t>
            </a:r>
            <a:r>
              <a:rPr lang="fr-FR" sz="2400" dirty="0">
                <a:solidFill>
                  <a:srgbClr val="00B0F0"/>
                </a:solidFill>
              </a:rPr>
              <a:t>There </a:t>
            </a:r>
            <a:r>
              <a:rPr lang="fr-FR" sz="2400" dirty="0" err="1">
                <a:solidFill>
                  <a:srgbClr val="00B0F0"/>
                </a:solidFill>
              </a:rPr>
              <a:t>is</a:t>
            </a:r>
            <a:r>
              <a:rPr lang="fr-FR" sz="2400" dirty="0">
                <a:solidFill>
                  <a:srgbClr val="00B0F0"/>
                </a:solidFill>
              </a:rPr>
              <a:t> no </a:t>
            </a:r>
            <a:r>
              <a:rPr lang="fr-FR" sz="2400" dirty="0" err="1">
                <a:solidFill>
                  <a:srgbClr val="00B0F0"/>
                </a:solidFill>
              </a:rPr>
              <a:t>royalty</a:t>
            </a:r>
            <a:r>
              <a:rPr lang="fr-FR" sz="2400" dirty="0">
                <a:solidFill>
                  <a:srgbClr val="00B0F0"/>
                </a:solidFill>
              </a:rPr>
              <a:t> to certain </a:t>
            </a:r>
            <a:r>
              <a:rPr lang="fr-FR" sz="2400" dirty="0" err="1">
                <a:solidFill>
                  <a:srgbClr val="00B0F0"/>
                </a:solidFill>
              </a:rPr>
              <a:t>methods</a:t>
            </a:r>
            <a:r>
              <a:rPr lang="fr-FR" sz="2400" dirty="0">
                <a:solidFill>
                  <a:srgbClr val="00B0F0"/>
                </a:solidFill>
              </a:rPr>
              <a:t>. </a:t>
            </a:r>
            <a:r>
              <a:rPr lang="fr-FR" sz="2400" dirty="0" err="1">
                <a:solidFill>
                  <a:srgbClr val="00B0F0"/>
                </a:solidFill>
              </a:rPr>
              <a:t>Teachers</a:t>
            </a:r>
            <a:r>
              <a:rPr lang="fr-FR" sz="2400" dirty="0">
                <a:solidFill>
                  <a:srgbClr val="00B0F0"/>
                </a:solidFill>
              </a:rPr>
              <a:t> </a:t>
            </a:r>
            <a:r>
              <a:rPr lang="fr-FR" sz="2400" dirty="0" err="1">
                <a:solidFill>
                  <a:srgbClr val="00B0F0"/>
                </a:solidFill>
              </a:rPr>
              <a:t>should</a:t>
            </a:r>
            <a:r>
              <a:rPr lang="fr-FR" sz="2400" dirty="0">
                <a:solidFill>
                  <a:srgbClr val="00B0F0"/>
                </a:solidFill>
              </a:rPr>
              <a:t> know </a:t>
            </a:r>
            <a:r>
              <a:rPr lang="fr-FR" sz="2400" dirty="0" err="1">
                <a:solidFill>
                  <a:srgbClr val="00B0F0"/>
                </a:solidFill>
              </a:rPr>
              <a:t>that</a:t>
            </a:r>
            <a:r>
              <a:rPr lang="fr-FR" sz="2400" dirty="0">
                <a:solidFill>
                  <a:srgbClr val="00B0F0"/>
                </a:solidFill>
              </a:rPr>
              <a:t> </a:t>
            </a:r>
            <a:r>
              <a:rPr lang="fr-FR" sz="2400" dirty="0" err="1">
                <a:solidFill>
                  <a:srgbClr val="00B0F0"/>
                </a:solidFill>
              </a:rPr>
              <a:t>they</a:t>
            </a:r>
            <a:r>
              <a:rPr lang="fr-FR" sz="2400" dirty="0">
                <a:solidFill>
                  <a:srgbClr val="00B0F0"/>
                </a:solidFill>
              </a:rPr>
              <a:t> have the right to </a:t>
            </a:r>
            <a:r>
              <a:rPr lang="fr-FR" sz="2400" dirty="0" err="1">
                <a:solidFill>
                  <a:srgbClr val="00B0F0"/>
                </a:solidFill>
              </a:rPr>
              <a:t>choose</a:t>
            </a:r>
            <a:r>
              <a:rPr lang="fr-FR" sz="2400" dirty="0">
                <a:solidFill>
                  <a:srgbClr val="00B0F0"/>
                </a:solidFill>
              </a:rPr>
              <a:t> the best </a:t>
            </a:r>
            <a:r>
              <a:rPr lang="fr-FR" sz="2400" dirty="0" err="1">
                <a:solidFill>
                  <a:srgbClr val="00B0F0"/>
                </a:solidFill>
              </a:rPr>
              <a:t>methods</a:t>
            </a:r>
            <a:r>
              <a:rPr lang="fr-FR" sz="2400" dirty="0">
                <a:solidFill>
                  <a:srgbClr val="00B0F0"/>
                </a:solidFill>
              </a:rPr>
              <a:t> and techniques in </a:t>
            </a:r>
            <a:r>
              <a:rPr lang="fr-FR" sz="2400" dirty="0" err="1">
                <a:solidFill>
                  <a:srgbClr val="00B0F0"/>
                </a:solidFill>
              </a:rPr>
              <a:t>any</a:t>
            </a:r>
            <a:r>
              <a:rPr lang="fr-FR" sz="2400" dirty="0">
                <a:solidFill>
                  <a:srgbClr val="00B0F0"/>
                </a:solidFill>
              </a:rPr>
              <a:t> </a:t>
            </a:r>
            <a:r>
              <a:rPr lang="fr-FR" sz="2400" dirty="0" err="1">
                <a:solidFill>
                  <a:srgbClr val="00B0F0"/>
                </a:solidFill>
              </a:rPr>
              <a:t>method</a:t>
            </a:r>
            <a:r>
              <a:rPr lang="fr-FR" sz="2400" dirty="0">
                <a:solidFill>
                  <a:srgbClr val="00B0F0"/>
                </a:solidFill>
              </a:rPr>
              <a:t> </a:t>
            </a:r>
            <a:r>
              <a:rPr lang="fr-FR" sz="2400" dirty="0" err="1">
                <a:solidFill>
                  <a:srgbClr val="00B0F0"/>
                </a:solidFill>
              </a:rPr>
              <a:t>according</a:t>
            </a:r>
            <a:r>
              <a:rPr lang="fr-FR" sz="2400" dirty="0">
                <a:solidFill>
                  <a:srgbClr val="00B0F0"/>
                </a:solidFill>
              </a:rPr>
              <a:t> to </a:t>
            </a:r>
            <a:r>
              <a:rPr lang="fr-FR" sz="2400" dirty="0" err="1">
                <a:solidFill>
                  <a:srgbClr val="00B0F0"/>
                </a:solidFill>
              </a:rPr>
              <a:t>learners</a:t>
            </a:r>
            <a:r>
              <a:rPr lang="fr-FR" sz="2400" dirty="0">
                <a:solidFill>
                  <a:srgbClr val="00B0F0"/>
                </a:solidFill>
              </a:rPr>
              <a:t>‘ </a:t>
            </a:r>
            <a:r>
              <a:rPr lang="fr-FR" sz="2400" dirty="0" err="1">
                <a:solidFill>
                  <a:srgbClr val="00B0F0"/>
                </a:solidFill>
              </a:rPr>
              <a:t>needs</a:t>
            </a:r>
            <a:r>
              <a:rPr lang="fr-FR" sz="2400" dirty="0">
                <a:solidFill>
                  <a:srgbClr val="00B0F0"/>
                </a:solidFill>
              </a:rPr>
              <a:t> and </a:t>
            </a:r>
            <a:r>
              <a:rPr lang="fr-FR" sz="2400" dirty="0" err="1">
                <a:solidFill>
                  <a:srgbClr val="00B0F0"/>
                </a:solidFill>
              </a:rPr>
              <a:t>learning</a:t>
            </a:r>
            <a:r>
              <a:rPr lang="fr-FR" sz="2400" dirty="0">
                <a:solidFill>
                  <a:srgbClr val="00B0F0"/>
                </a:solidFill>
              </a:rPr>
              <a:t> situation</a:t>
            </a:r>
            <a:r>
              <a:rPr lang="fr-FR" sz="2400" dirty="0"/>
              <a:t>. </a:t>
            </a:r>
            <a:r>
              <a:rPr lang="fr-FR" sz="2400" dirty="0" err="1"/>
              <a:t>Teachers</a:t>
            </a:r>
            <a:r>
              <a:rPr lang="fr-FR" sz="2400" dirty="0"/>
              <a:t> </a:t>
            </a:r>
            <a:r>
              <a:rPr lang="fr-FR" sz="2400" dirty="0" err="1"/>
              <a:t>can</a:t>
            </a:r>
            <a:r>
              <a:rPr lang="fr-FR" sz="2400" dirty="0"/>
              <a:t> </a:t>
            </a:r>
            <a:r>
              <a:rPr lang="fr-FR" sz="2400" dirty="0" err="1"/>
              <a:t>adopt</a:t>
            </a:r>
            <a:r>
              <a:rPr lang="fr-FR" sz="2400" dirty="0"/>
              <a:t> a flexible </a:t>
            </a:r>
            <a:r>
              <a:rPr lang="fr-FR" sz="2400" dirty="0" err="1"/>
              <a:t>method</a:t>
            </a:r>
            <a:r>
              <a:rPr lang="fr-FR" sz="2400" dirty="0"/>
              <a:t> and technique </a:t>
            </a:r>
            <a:r>
              <a:rPr lang="fr-FR" sz="2400" dirty="0" err="1"/>
              <a:t>so</a:t>
            </a:r>
            <a:r>
              <a:rPr lang="fr-FR" sz="2400" dirty="0"/>
              <a:t> as to </a:t>
            </a:r>
            <a:r>
              <a:rPr lang="fr-FR" sz="2400" dirty="0" err="1"/>
              <a:t>achieve</a:t>
            </a:r>
            <a:r>
              <a:rPr lang="fr-FR" sz="2400" dirty="0"/>
              <a:t> </a:t>
            </a:r>
            <a:r>
              <a:rPr lang="fr-FR" sz="2400" dirty="0" err="1"/>
              <a:t>their</a:t>
            </a:r>
            <a:r>
              <a:rPr lang="fr-FR" sz="2400" dirty="0"/>
              <a:t> goals.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a:bodyPr>
          <a:lstStyle/>
          <a:p>
            <a:r>
              <a:rPr lang="fr-FR" sz="3200" b="1" dirty="0" err="1">
                <a:solidFill>
                  <a:schemeClr val="tx2">
                    <a:lumMod val="60000"/>
                    <a:lumOff val="40000"/>
                  </a:schemeClr>
                </a:solidFill>
                <a:latin typeface="+mn-lt"/>
              </a:rPr>
              <a:t>Features</a:t>
            </a:r>
            <a:r>
              <a:rPr lang="fr-FR" sz="3200" b="1" dirty="0">
                <a:solidFill>
                  <a:schemeClr val="tx2">
                    <a:lumMod val="60000"/>
                    <a:lumOff val="40000"/>
                  </a:schemeClr>
                </a:solidFill>
                <a:latin typeface="+mn-lt"/>
              </a:rPr>
              <a:t> of the </a:t>
            </a:r>
            <a:r>
              <a:rPr lang="fr-FR" sz="3200" b="1" dirty="0" err="1">
                <a:solidFill>
                  <a:schemeClr val="tx2">
                    <a:lumMod val="60000"/>
                    <a:lumOff val="40000"/>
                  </a:schemeClr>
                </a:solidFill>
                <a:latin typeface="+mn-lt"/>
              </a:rPr>
              <a:t>Eclectic</a:t>
            </a:r>
            <a:r>
              <a:rPr lang="fr-FR" sz="3200" b="1" dirty="0">
                <a:solidFill>
                  <a:schemeClr val="tx2">
                    <a:lumMod val="60000"/>
                    <a:lumOff val="40000"/>
                  </a:schemeClr>
                </a:solidFill>
                <a:latin typeface="+mn-lt"/>
              </a:rPr>
              <a:t> </a:t>
            </a:r>
            <a:r>
              <a:rPr lang="fr-FR" sz="3200" b="1" dirty="0" err="1">
                <a:solidFill>
                  <a:schemeClr val="tx2">
                    <a:lumMod val="60000"/>
                    <a:lumOff val="40000"/>
                  </a:schemeClr>
                </a:solidFill>
                <a:latin typeface="+mn-lt"/>
              </a:rPr>
              <a:t>Approach</a:t>
            </a:r>
            <a:endParaRPr lang="fr-FR" sz="3200" b="1" dirty="0">
              <a:solidFill>
                <a:schemeClr val="tx2">
                  <a:lumMod val="60000"/>
                  <a:lumOff val="40000"/>
                </a:schemeClr>
              </a:solidFill>
              <a:latin typeface="+mn-lt"/>
            </a:endParaRPr>
          </a:p>
        </p:txBody>
      </p:sp>
      <p:sp>
        <p:nvSpPr>
          <p:cNvPr id="3" name="Espace réservé du contenu 2"/>
          <p:cNvSpPr>
            <a:spLocks noGrp="1"/>
          </p:cNvSpPr>
          <p:nvPr>
            <p:ph idx="1"/>
          </p:nvPr>
        </p:nvSpPr>
        <p:spPr>
          <a:xfrm>
            <a:off x="457200" y="1214422"/>
            <a:ext cx="8229600" cy="4911741"/>
          </a:xfrm>
        </p:spPr>
        <p:txBody>
          <a:bodyPr>
            <a:normAutofit fontScale="62500" lnSpcReduction="20000"/>
          </a:bodyPr>
          <a:lstStyle/>
          <a:p>
            <a:pPr algn="just">
              <a:buFont typeface="Wingdings" pitchFamily="2" charset="2"/>
              <a:buChar char="v"/>
            </a:pPr>
            <a:r>
              <a:rPr lang="fr-FR" dirty="0"/>
              <a:t>Ali (1981:7) </a:t>
            </a:r>
            <a:r>
              <a:rPr lang="fr-FR" dirty="0" err="1"/>
              <a:t>lists</a:t>
            </a:r>
            <a:r>
              <a:rPr lang="fr-FR" dirty="0"/>
              <a:t> the </a:t>
            </a:r>
            <a:r>
              <a:rPr lang="fr-FR" dirty="0" err="1"/>
              <a:t>following</a:t>
            </a:r>
            <a:r>
              <a:rPr lang="fr-FR" dirty="0"/>
              <a:t> </a:t>
            </a:r>
            <a:r>
              <a:rPr lang="fr-FR" dirty="0" err="1"/>
              <a:t>principles</a:t>
            </a:r>
            <a:r>
              <a:rPr lang="fr-FR" dirty="0"/>
              <a:t> of </a:t>
            </a:r>
            <a:r>
              <a:rPr lang="fr-FR" dirty="0" err="1"/>
              <a:t>eclecticisms</a:t>
            </a:r>
            <a:r>
              <a:rPr lang="fr-FR" dirty="0"/>
              <a:t>:</a:t>
            </a:r>
          </a:p>
          <a:p>
            <a:pPr lvl="0" algn="just">
              <a:buFont typeface="Wingdings" pitchFamily="2" charset="2"/>
              <a:buChar char="v"/>
            </a:pPr>
            <a:r>
              <a:rPr lang="fr-FR" dirty="0" err="1"/>
              <a:t>Teachers</a:t>
            </a:r>
            <a:r>
              <a:rPr lang="fr-FR" dirty="0"/>
              <a:t> are </a:t>
            </a:r>
            <a:r>
              <a:rPr lang="fr-FR" dirty="0" err="1"/>
              <a:t>given</a:t>
            </a:r>
            <a:r>
              <a:rPr lang="fr-FR" dirty="0"/>
              <a:t> a chance to </a:t>
            </a:r>
            <a:r>
              <a:rPr lang="fr-FR" b="1" dirty="0" err="1">
                <a:solidFill>
                  <a:srgbClr val="00B050"/>
                </a:solidFill>
              </a:rPr>
              <a:t>choose</a:t>
            </a:r>
            <a:r>
              <a:rPr lang="fr-FR" b="1" dirty="0">
                <a:solidFill>
                  <a:srgbClr val="00B050"/>
                </a:solidFill>
              </a:rPr>
              <a:t> </a:t>
            </a:r>
            <a:r>
              <a:rPr lang="fr-FR" b="1" dirty="0" err="1">
                <a:solidFill>
                  <a:srgbClr val="00B050"/>
                </a:solidFill>
              </a:rPr>
              <a:t>different</a:t>
            </a:r>
            <a:r>
              <a:rPr lang="fr-FR" b="1" dirty="0">
                <a:solidFill>
                  <a:srgbClr val="00B050"/>
                </a:solidFill>
              </a:rPr>
              <a:t> </a:t>
            </a:r>
            <a:r>
              <a:rPr lang="fr-FR" b="1" dirty="0" err="1">
                <a:solidFill>
                  <a:srgbClr val="00B050"/>
                </a:solidFill>
              </a:rPr>
              <a:t>kinds</a:t>
            </a:r>
            <a:r>
              <a:rPr lang="fr-FR" b="1" dirty="0">
                <a:solidFill>
                  <a:srgbClr val="00B050"/>
                </a:solidFill>
              </a:rPr>
              <a:t> of </a:t>
            </a:r>
            <a:r>
              <a:rPr lang="fr-FR" b="1" dirty="0" err="1">
                <a:solidFill>
                  <a:srgbClr val="00B050"/>
                </a:solidFill>
              </a:rPr>
              <a:t>teaching</a:t>
            </a:r>
            <a:r>
              <a:rPr lang="fr-FR" b="1" dirty="0">
                <a:solidFill>
                  <a:srgbClr val="00B050"/>
                </a:solidFill>
              </a:rPr>
              <a:t> techniques</a:t>
            </a:r>
            <a:r>
              <a:rPr lang="fr-FR" dirty="0"/>
              <a:t> in </a:t>
            </a:r>
            <a:r>
              <a:rPr lang="fr-FR" dirty="0" err="1"/>
              <a:t>each</a:t>
            </a:r>
            <a:r>
              <a:rPr lang="fr-FR" dirty="0"/>
              <a:t> class </a:t>
            </a:r>
            <a:r>
              <a:rPr lang="fr-FR" dirty="0" err="1"/>
              <a:t>period</a:t>
            </a:r>
            <a:r>
              <a:rPr lang="fr-FR" dirty="0"/>
              <a:t> to </a:t>
            </a:r>
            <a:r>
              <a:rPr lang="fr-FR" dirty="0" err="1"/>
              <a:t>reach</a:t>
            </a:r>
            <a:r>
              <a:rPr lang="fr-FR" dirty="0"/>
              <a:t> the </a:t>
            </a:r>
            <a:r>
              <a:rPr lang="fr-FR" dirty="0" err="1"/>
              <a:t>aims</a:t>
            </a:r>
            <a:r>
              <a:rPr lang="fr-FR" dirty="0"/>
              <a:t> of the </a:t>
            </a:r>
            <a:r>
              <a:rPr lang="fr-FR" dirty="0" err="1"/>
              <a:t>lesson</a:t>
            </a:r>
            <a:r>
              <a:rPr lang="fr-FR" dirty="0"/>
              <a:t>.</a:t>
            </a:r>
          </a:p>
          <a:p>
            <a:pPr algn="just">
              <a:buFont typeface="Wingdings" pitchFamily="2" charset="2"/>
              <a:buChar char="v"/>
            </a:pPr>
            <a:endParaRPr lang="fr-FR" dirty="0"/>
          </a:p>
          <a:p>
            <a:pPr lvl="0" algn="just">
              <a:buFont typeface="Wingdings" pitchFamily="2" charset="2"/>
              <a:buChar char="v"/>
            </a:pPr>
            <a:r>
              <a:rPr lang="fr-FR" dirty="0"/>
              <a:t>There </a:t>
            </a:r>
            <a:r>
              <a:rPr lang="fr-FR" dirty="0" err="1"/>
              <a:t>is</a:t>
            </a:r>
            <a:r>
              <a:rPr lang="fr-FR" dirty="0"/>
              <a:t> </a:t>
            </a:r>
            <a:r>
              <a:rPr lang="fr-FR" dirty="0" err="1"/>
              <a:t>flexibility</a:t>
            </a:r>
            <a:r>
              <a:rPr lang="fr-FR" dirty="0"/>
              <a:t> </a:t>
            </a:r>
            <a:r>
              <a:rPr lang="fr-FR" b="1" dirty="0">
                <a:solidFill>
                  <a:srgbClr val="00B050"/>
                </a:solidFill>
              </a:rPr>
              <a:t>in </a:t>
            </a:r>
            <a:r>
              <a:rPr lang="fr-FR" b="1" dirty="0" err="1">
                <a:solidFill>
                  <a:srgbClr val="00B050"/>
                </a:solidFill>
              </a:rPr>
              <a:t>choosing</a:t>
            </a:r>
            <a:r>
              <a:rPr lang="fr-FR" b="1" dirty="0">
                <a:solidFill>
                  <a:srgbClr val="00B050"/>
                </a:solidFill>
              </a:rPr>
              <a:t> </a:t>
            </a:r>
            <a:r>
              <a:rPr lang="fr-FR" b="1" dirty="0" err="1">
                <a:solidFill>
                  <a:srgbClr val="00B050"/>
                </a:solidFill>
              </a:rPr>
              <a:t>any</a:t>
            </a:r>
            <a:r>
              <a:rPr lang="fr-FR" b="1" dirty="0">
                <a:solidFill>
                  <a:srgbClr val="00B050"/>
                </a:solidFill>
              </a:rPr>
              <a:t> aspect or </a:t>
            </a:r>
            <a:r>
              <a:rPr lang="fr-FR" b="1" dirty="0" err="1">
                <a:solidFill>
                  <a:srgbClr val="00B050"/>
                </a:solidFill>
              </a:rPr>
              <a:t>method</a:t>
            </a:r>
            <a:r>
              <a:rPr lang="fr-FR" b="1" dirty="0">
                <a:solidFill>
                  <a:srgbClr val="00B050"/>
                </a:solidFill>
              </a:rPr>
              <a:t> </a:t>
            </a:r>
            <a:r>
              <a:rPr lang="fr-FR" dirty="0" err="1"/>
              <a:t>that</a:t>
            </a:r>
            <a:r>
              <a:rPr lang="fr-FR" dirty="0"/>
              <a:t> </a:t>
            </a:r>
            <a:r>
              <a:rPr lang="fr-FR" dirty="0" err="1"/>
              <a:t>teachers</a:t>
            </a:r>
            <a:r>
              <a:rPr lang="fr-FR" dirty="0"/>
              <a:t> </a:t>
            </a:r>
            <a:r>
              <a:rPr lang="fr-FR" dirty="0" err="1"/>
              <a:t>think</a:t>
            </a:r>
            <a:r>
              <a:rPr lang="fr-FR" dirty="0"/>
              <a:t> </a:t>
            </a:r>
            <a:r>
              <a:rPr lang="fr-FR" dirty="0" err="1"/>
              <a:t>suitable</a:t>
            </a:r>
            <a:r>
              <a:rPr lang="fr-FR" dirty="0"/>
              <a:t> for </a:t>
            </a:r>
            <a:r>
              <a:rPr lang="fr-FR" dirty="0" err="1"/>
              <a:t>teaching</a:t>
            </a:r>
            <a:r>
              <a:rPr lang="fr-FR" dirty="0"/>
              <a:t> </a:t>
            </a:r>
            <a:r>
              <a:rPr lang="fr-FR" dirty="0" err="1"/>
              <a:t>inside</a:t>
            </a:r>
            <a:r>
              <a:rPr lang="fr-FR" dirty="0"/>
              <a:t> the </a:t>
            </a:r>
            <a:r>
              <a:rPr lang="fr-FR" dirty="0" err="1"/>
              <a:t>classroom</a:t>
            </a:r>
            <a:endParaRPr lang="fr-FR" dirty="0"/>
          </a:p>
          <a:p>
            <a:pPr algn="just">
              <a:buFont typeface="Wingdings" pitchFamily="2" charset="2"/>
              <a:buChar char="v"/>
            </a:pPr>
            <a:endParaRPr lang="fr-FR" dirty="0"/>
          </a:p>
          <a:p>
            <a:pPr lvl="0" algn="just">
              <a:buFont typeface="Wingdings" pitchFamily="2" charset="2"/>
              <a:buChar char="v"/>
            </a:pPr>
            <a:r>
              <a:rPr lang="fr-FR" dirty="0" err="1"/>
              <a:t>Learners</a:t>
            </a:r>
            <a:r>
              <a:rPr lang="fr-FR" dirty="0"/>
              <a:t> </a:t>
            </a:r>
            <a:r>
              <a:rPr lang="fr-FR" dirty="0" err="1"/>
              <a:t>can</a:t>
            </a:r>
            <a:r>
              <a:rPr lang="fr-FR" dirty="0"/>
              <a:t> </a:t>
            </a:r>
            <a:r>
              <a:rPr lang="fr-FR" dirty="0" err="1"/>
              <a:t>see</a:t>
            </a:r>
            <a:r>
              <a:rPr lang="fr-FR" dirty="0"/>
              <a:t> </a:t>
            </a:r>
            <a:r>
              <a:rPr lang="fr-FR" dirty="0" err="1"/>
              <a:t>different</a:t>
            </a:r>
            <a:r>
              <a:rPr lang="fr-FR" dirty="0"/>
              <a:t> </a:t>
            </a:r>
            <a:r>
              <a:rPr lang="fr-FR" dirty="0" err="1"/>
              <a:t>kinds</a:t>
            </a:r>
            <a:r>
              <a:rPr lang="fr-FR" dirty="0"/>
              <a:t> of </a:t>
            </a:r>
            <a:r>
              <a:rPr lang="fr-FR" dirty="0" err="1"/>
              <a:t>teaching</a:t>
            </a:r>
            <a:r>
              <a:rPr lang="fr-FR" dirty="0"/>
              <a:t> techniques, </a:t>
            </a:r>
            <a:r>
              <a:rPr lang="fr-FR" dirty="0" err="1"/>
              <a:t>using</a:t>
            </a:r>
            <a:r>
              <a:rPr lang="fr-FR" dirty="0"/>
              <a:t> </a:t>
            </a:r>
            <a:r>
              <a:rPr lang="fr-FR" dirty="0" err="1"/>
              <a:t>different</a:t>
            </a:r>
            <a:r>
              <a:rPr lang="fr-FR" dirty="0"/>
              <a:t> </a:t>
            </a:r>
            <a:r>
              <a:rPr lang="fr-FR" dirty="0" err="1"/>
              <a:t>kinds</a:t>
            </a:r>
            <a:r>
              <a:rPr lang="fr-FR" dirty="0"/>
              <a:t> of </a:t>
            </a:r>
            <a:r>
              <a:rPr lang="fr-FR" dirty="0" err="1"/>
              <a:t>teaching</a:t>
            </a:r>
            <a:r>
              <a:rPr lang="fr-FR" dirty="0"/>
              <a:t> </a:t>
            </a:r>
            <a:r>
              <a:rPr lang="fr-FR" dirty="0" err="1"/>
              <a:t>aids</a:t>
            </a:r>
            <a:r>
              <a:rPr lang="fr-FR" dirty="0"/>
              <a:t>, </a:t>
            </a:r>
            <a:r>
              <a:rPr lang="fr-FR" dirty="0" err="1"/>
              <a:t>that</a:t>
            </a:r>
            <a:r>
              <a:rPr lang="fr-FR" dirty="0"/>
              <a:t> help to </a:t>
            </a:r>
            <a:r>
              <a:rPr lang="fr-FR" dirty="0" err="1"/>
              <a:t>make</a:t>
            </a:r>
            <a:r>
              <a:rPr lang="fr-FR" dirty="0"/>
              <a:t> </a:t>
            </a:r>
            <a:r>
              <a:rPr lang="fr-FR" dirty="0" err="1"/>
              <a:t>lessons</a:t>
            </a:r>
            <a:r>
              <a:rPr lang="fr-FR" dirty="0"/>
              <a:t> </a:t>
            </a:r>
            <a:r>
              <a:rPr lang="fr-FR" dirty="0" err="1"/>
              <a:t>much</a:t>
            </a:r>
            <a:r>
              <a:rPr lang="fr-FR" dirty="0"/>
              <a:t> more </a:t>
            </a:r>
            <a:r>
              <a:rPr lang="fr-FR" dirty="0" err="1"/>
              <a:t>stimulating</a:t>
            </a:r>
            <a:r>
              <a:rPr lang="fr-FR" dirty="0"/>
              <a:t> and </a:t>
            </a:r>
            <a:r>
              <a:rPr lang="fr-FR" dirty="0" err="1"/>
              <a:t>ensures</a:t>
            </a:r>
            <a:r>
              <a:rPr lang="fr-FR" dirty="0"/>
              <a:t> </a:t>
            </a:r>
            <a:r>
              <a:rPr lang="fr-FR" dirty="0" err="1"/>
              <a:t>better</a:t>
            </a:r>
            <a:r>
              <a:rPr lang="fr-FR" dirty="0"/>
              <a:t> </a:t>
            </a:r>
            <a:r>
              <a:rPr lang="fr-FR" dirty="0" err="1"/>
              <a:t>understanding</a:t>
            </a:r>
            <a:r>
              <a:rPr lang="fr-FR" dirty="0"/>
              <a:t> of the </a:t>
            </a:r>
            <a:r>
              <a:rPr lang="fr-FR" dirty="0" err="1"/>
              <a:t>material</a:t>
            </a:r>
            <a:r>
              <a:rPr lang="fr-FR" dirty="0"/>
              <a:t> on the </a:t>
            </a:r>
            <a:r>
              <a:rPr lang="fr-FR" dirty="0" err="1"/>
              <a:t>other</a:t>
            </a:r>
            <a:r>
              <a:rPr lang="fr-FR" dirty="0"/>
              <a:t> hand.</a:t>
            </a:r>
          </a:p>
          <a:p>
            <a:pPr lvl="0" algn="just">
              <a:buFont typeface="Wingdings" pitchFamily="2" charset="2"/>
              <a:buChar char="v"/>
            </a:pPr>
            <a:r>
              <a:rPr lang="fr-FR" dirty="0" err="1"/>
              <a:t>Catering</a:t>
            </a:r>
            <a:r>
              <a:rPr lang="fr-FR" dirty="0"/>
              <a:t> for </a:t>
            </a:r>
            <a:r>
              <a:rPr lang="fr-FR" dirty="0" err="1"/>
              <a:t>different</a:t>
            </a:r>
            <a:r>
              <a:rPr lang="fr-FR" dirty="0"/>
              <a:t> </a:t>
            </a:r>
            <a:r>
              <a:rPr lang="fr-FR" dirty="0" err="1"/>
              <a:t>learning</a:t>
            </a:r>
            <a:r>
              <a:rPr lang="fr-FR" dirty="0"/>
              <a:t> </a:t>
            </a:r>
            <a:r>
              <a:rPr lang="fr-FR" dirty="0" err="1"/>
              <a:t>needs</a:t>
            </a:r>
            <a:r>
              <a:rPr lang="fr-FR" dirty="0"/>
              <a:t> and styles.</a:t>
            </a:r>
          </a:p>
          <a:p>
            <a:pPr algn="just">
              <a:buFont typeface="Wingdings" pitchFamily="2" charset="2"/>
              <a:buChar char="v"/>
            </a:pPr>
            <a:endParaRPr lang="fr-FR" dirty="0"/>
          </a:p>
          <a:p>
            <a:pPr lvl="0" algn="just">
              <a:buFont typeface="Wingdings" pitchFamily="2" charset="2"/>
              <a:buChar char="v"/>
            </a:pPr>
            <a:r>
              <a:rPr lang="fr-FR" dirty="0" err="1"/>
              <a:t>Solving</a:t>
            </a:r>
            <a:r>
              <a:rPr lang="fr-FR" dirty="0"/>
              <a:t> </a:t>
            </a:r>
            <a:r>
              <a:rPr lang="fr-FR" dirty="0" err="1"/>
              <a:t>difficulties</a:t>
            </a:r>
            <a:r>
              <a:rPr lang="fr-FR" dirty="0"/>
              <a:t> </a:t>
            </a:r>
            <a:r>
              <a:rPr lang="fr-FR" dirty="0" err="1"/>
              <a:t>that</a:t>
            </a:r>
            <a:r>
              <a:rPr lang="fr-FR" dirty="0"/>
              <a:t> </a:t>
            </a:r>
            <a:r>
              <a:rPr lang="fr-FR" dirty="0" err="1"/>
              <a:t>may</a:t>
            </a:r>
            <a:r>
              <a:rPr lang="fr-FR" dirty="0"/>
              <a:t> </a:t>
            </a:r>
            <a:r>
              <a:rPr lang="fr-FR" dirty="0" err="1"/>
              <a:t>emerge</a:t>
            </a:r>
            <a:r>
              <a:rPr lang="fr-FR" dirty="0"/>
              <a:t> </a:t>
            </a:r>
            <a:r>
              <a:rPr lang="fr-FR" dirty="0" err="1"/>
              <a:t>from</a:t>
            </a:r>
            <a:r>
              <a:rPr lang="fr-FR" dirty="0"/>
              <a:t> the </a:t>
            </a:r>
            <a:r>
              <a:rPr lang="fr-FR" dirty="0" err="1"/>
              <a:t>presentation</a:t>
            </a:r>
            <a:r>
              <a:rPr lang="fr-FR" dirty="0"/>
              <a:t> of the </a:t>
            </a:r>
            <a:r>
              <a:rPr lang="fr-FR" dirty="0" err="1"/>
              <a:t>textbook</a:t>
            </a:r>
            <a:r>
              <a:rPr lang="fr-FR" dirty="0"/>
              <a:t> </a:t>
            </a:r>
            <a:r>
              <a:rPr lang="fr-FR" dirty="0" err="1"/>
              <a:t>materials</a:t>
            </a:r>
            <a:endParaRPr lang="fr-FR" dirty="0"/>
          </a:p>
          <a:p>
            <a:pPr algn="just">
              <a:buFont typeface="Wingdings" pitchFamily="2" charset="2"/>
              <a:buChar char="v"/>
            </a:pPr>
            <a:endParaRPr lang="fr-FR" dirty="0"/>
          </a:p>
          <a:p>
            <a:pPr algn="just">
              <a:buFont typeface="Wingdings" pitchFamily="2" charset="2"/>
              <a:buChar char="v"/>
            </a:pPr>
            <a:r>
              <a:rPr lang="fr-FR" dirty="0" err="1"/>
              <a:t>Finally</a:t>
            </a:r>
            <a:r>
              <a:rPr lang="fr-FR" dirty="0"/>
              <a:t>, </a:t>
            </a:r>
            <a:r>
              <a:rPr lang="fr-FR" dirty="0" err="1"/>
              <a:t>it</a:t>
            </a:r>
            <a:r>
              <a:rPr lang="fr-FR" dirty="0"/>
              <a:t> </a:t>
            </a:r>
            <a:r>
              <a:rPr lang="fr-FR" b="1" dirty="0" err="1">
                <a:solidFill>
                  <a:srgbClr val="00B050"/>
                </a:solidFill>
              </a:rPr>
              <a:t>saves</a:t>
            </a:r>
            <a:r>
              <a:rPr lang="fr-FR" b="1" dirty="0">
                <a:solidFill>
                  <a:srgbClr val="00B050"/>
                </a:solidFill>
              </a:rPr>
              <a:t> </a:t>
            </a:r>
            <a:r>
              <a:rPr lang="fr-FR" b="1" dirty="0" err="1">
                <a:solidFill>
                  <a:srgbClr val="00B050"/>
                </a:solidFill>
              </a:rPr>
              <a:t>both</a:t>
            </a:r>
            <a:r>
              <a:rPr lang="fr-FR" b="1" dirty="0">
                <a:solidFill>
                  <a:srgbClr val="00B050"/>
                </a:solidFill>
              </a:rPr>
              <a:t> time and effort</a:t>
            </a:r>
            <a:r>
              <a:rPr lang="fr-FR" dirty="0"/>
              <a:t> in the </a:t>
            </a:r>
            <a:r>
              <a:rPr lang="fr-FR" dirty="0" err="1"/>
              <a:t>presentation</a:t>
            </a:r>
            <a:r>
              <a:rPr lang="fr-FR" dirty="0"/>
              <a:t> of </a:t>
            </a:r>
            <a:r>
              <a:rPr lang="fr-FR" dirty="0" err="1"/>
              <a:t>language</a:t>
            </a:r>
            <a:r>
              <a:rPr lang="fr-FR" dirty="0"/>
              <a:t> </a:t>
            </a:r>
            <a:r>
              <a:rPr lang="fr-FR" dirty="0" err="1"/>
              <a:t>activities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up)">
                                      <p:cBhvr>
                                        <p:cTn id="13" dur="500"/>
                                        <p:tgtEl>
                                          <p:spTgt spid="3">
                                            <p:txEl>
                                              <p:pRg st="3" end="3"/>
                                            </p:txEl>
                                          </p:spTgt>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up)">
                                      <p:cBhvr>
                                        <p:cTn id="16" dur="500"/>
                                        <p:tgtEl>
                                          <p:spTgt spid="3">
                                            <p:txEl>
                                              <p:pRg st="5" end="5"/>
                                            </p:txEl>
                                          </p:spTgt>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up)">
                                      <p:cBhvr>
                                        <p:cTn id="19" dur="500"/>
                                        <p:tgtEl>
                                          <p:spTgt spid="3">
                                            <p:txEl>
                                              <p:pRg st="6" end="6"/>
                                            </p:txEl>
                                          </p:spTgt>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wipe(up)">
                                      <p:cBhvr>
                                        <p:cTn id="22" dur="500"/>
                                        <p:tgtEl>
                                          <p:spTgt spid="3">
                                            <p:txEl>
                                              <p:pRg st="8" end="8"/>
                                            </p:txEl>
                                          </p:spTgt>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animEffect transition="in" filter="wipe(up)">
                                      <p:cBhvr>
                                        <p:cTn id="2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a:bodyPr>
          <a:lstStyle/>
          <a:p>
            <a:r>
              <a:rPr lang="fr-FR" sz="3200" dirty="0"/>
              <a:t>LEARNERS’ ROLES</a:t>
            </a:r>
          </a:p>
        </p:txBody>
      </p:sp>
      <p:sp>
        <p:nvSpPr>
          <p:cNvPr id="3" name="Espace réservé du contenu 2"/>
          <p:cNvSpPr>
            <a:spLocks noGrp="1"/>
          </p:cNvSpPr>
          <p:nvPr>
            <p:ph idx="1"/>
          </p:nvPr>
        </p:nvSpPr>
        <p:spPr>
          <a:xfrm>
            <a:off x="457200" y="1142984"/>
            <a:ext cx="8229600" cy="4983179"/>
          </a:xfrm>
        </p:spPr>
        <p:txBody>
          <a:bodyPr>
            <a:normAutofit fontScale="92500"/>
          </a:bodyPr>
          <a:lstStyle/>
          <a:p>
            <a:pPr algn="just"/>
            <a:r>
              <a:rPr lang="fr-FR" sz="2800" dirty="0" err="1"/>
              <a:t>Learners</a:t>
            </a:r>
            <a:r>
              <a:rPr lang="fr-FR" sz="2800" dirty="0"/>
              <a:t> are the centre of the class. </a:t>
            </a:r>
            <a:r>
              <a:rPr lang="fr-FR" sz="2800" dirty="0" err="1"/>
              <a:t>They</a:t>
            </a:r>
            <a:r>
              <a:rPr lang="fr-FR" sz="2800" dirty="0"/>
              <a:t> have multiple </a:t>
            </a:r>
            <a:r>
              <a:rPr lang="fr-FR" sz="2800" dirty="0" err="1"/>
              <a:t>roles</a:t>
            </a:r>
            <a:r>
              <a:rPr lang="fr-FR" sz="2800" dirty="0"/>
              <a:t>. As </a:t>
            </a:r>
            <a:r>
              <a:rPr lang="fr-FR" sz="2800" dirty="0" err="1"/>
              <a:t>individuals</a:t>
            </a:r>
            <a:r>
              <a:rPr lang="fr-FR" sz="2800" dirty="0"/>
              <a:t>, </a:t>
            </a:r>
            <a:r>
              <a:rPr lang="fr-FR" sz="2800" dirty="0" err="1"/>
              <a:t>they</a:t>
            </a:r>
            <a:r>
              <a:rPr lang="fr-FR" sz="2800" dirty="0"/>
              <a:t> are </a:t>
            </a:r>
            <a:r>
              <a:rPr lang="fr-FR" sz="2800" dirty="0">
                <a:solidFill>
                  <a:srgbClr val="FF0000"/>
                </a:solidFill>
              </a:rPr>
              <a:t>active participants </a:t>
            </a:r>
            <a:r>
              <a:rPr lang="fr-FR" sz="2800" dirty="0"/>
              <a:t>of the </a:t>
            </a:r>
            <a:r>
              <a:rPr lang="fr-FR" sz="2800" dirty="0" err="1"/>
              <a:t>activity</a:t>
            </a:r>
            <a:r>
              <a:rPr lang="fr-FR" sz="2800" dirty="0"/>
              <a:t>, </a:t>
            </a:r>
            <a:r>
              <a:rPr lang="fr-FR" sz="2800" dirty="0">
                <a:solidFill>
                  <a:srgbClr val="FF0000"/>
                </a:solidFill>
              </a:rPr>
              <a:t>explorer of the </a:t>
            </a:r>
            <a:r>
              <a:rPr lang="fr-FR" sz="2800" dirty="0" err="1">
                <a:solidFill>
                  <a:srgbClr val="FF0000"/>
                </a:solidFill>
              </a:rPr>
              <a:t>language</a:t>
            </a:r>
            <a:r>
              <a:rPr lang="fr-FR" sz="2800" dirty="0"/>
              <a:t>, </a:t>
            </a:r>
            <a:r>
              <a:rPr lang="fr-FR" sz="2800" dirty="0" err="1">
                <a:solidFill>
                  <a:srgbClr val="92D050"/>
                </a:solidFill>
              </a:rPr>
              <a:t>negotiator</a:t>
            </a:r>
            <a:r>
              <a:rPr lang="fr-FR" sz="2800" dirty="0"/>
              <a:t> and </a:t>
            </a:r>
            <a:r>
              <a:rPr lang="fr-FR" sz="2800" dirty="0" err="1">
                <a:solidFill>
                  <a:srgbClr val="92D050"/>
                </a:solidFill>
              </a:rPr>
              <a:t>evaluator</a:t>
            </a:r>
            <a:r>
              <a:rPr lang="fr-FR" sz="2800" dirty="0"/>
              <a:t> of the </a:t>
            </a:r>
            <a:r>
              <a:rPr lang="fr-FR" sz="2800" dirty="0" err="1"/>
              <a:t>learning</a:t>
            </a:r>
            <a:r>
              <a:rPr lang="fr-FR" sz="2800" dirty="0"/>
              <a:t> </a:t>
            </a:r>
            <a:r>
              <a:rPr lang="fr-FR" sz="2800" dirty="0" err="1"/>
              <a:t>process</a:t>
            </a:r>
            <a:r>
              <a:rPr lang="fr-FR" sz="2800" dirty="0"/>
              <a:t>. </a:t>
            </a:r>
            <a:r>
              <a:rPr lang="fr-FR" sz="2800" dirty="0" err="1"/>
              <a:t>Their</a:t>
            </a:r>
            <a:r>
              <a:rPr lang="fr-FR" sz="2800" dirty="0"/>
              <a:t> </a:t>
            </a:r>
            <a:r>
              <a:rPr lang="fr-FR" sz="2800" dirty="0" err="1"/>
              <a:t>needs</a:t>
            </a:r>
            <a:r>
              <a:rPr lang="fr-FR" sz="2800" dirty="0"/>
              <a:t> and </a:t>
            </a:r>
            <a:r>
              <a:rPr lang="fr-FR" sz="2800" dirty="0" err="1">
                <a:solidFill>
                  <a:schemeClr val="accent2">
                    <a:lumMod val="60000"/>
                    <a:lumOff val="40000"/>
                  </a:schemeClr>
                </a:solidFill>
              </a:rPr>
              <a:t>interests</a:t>
            </a:r>
            <a:r>
              <a:rPr lang="fr-FR" sz="2800" dirty="0"/>
              <a:t> influence the course. As a group </a:t>
            </a:r>
            <a:r>
              <a:rPr lang="fr-FR" sz="2800" dirty="0" err="1"/>
              <a:t>member</a:t>
            </a:r>
            <a:r>
              <a:rPr lang="fr-FR" sz="2800" dirty="0"/>
              <a:t>, the </a:t>
            </a:r>
            <a:r>
              <a:rPr lang="fr-FR" sz="2800" dirty="0" err="1"/>
              <a:t>learner</a:t>
            </a:r>
            <a:r>
              <a:rPr lang="fr-FR" sz="2800" dirty="0"/>
              <a:t> </a:t>
            </a:r>
            <a:r>
              <a:rPr lang="fr-FR" sz="2800" dirty="0" err="1"/>
              <a:t>is</a:t>
            </a:r>
            <a:r>
              <a:rPr lang="fr-FR" sz="2800" dirty="0"/>
              <a:t> </a:t>
            </a:r>
            <a:r>
              <a:rPr lang="fr-FR" sz="2800" dirty="0">
                <a:solidFill>
                  <a:srgbClr val="7030A0"/>
                </a:solidFill>
              </a:rPr>
              <a:t>the source of the input </a:t>
            </a:r>
            <a:r>
              <a:rPr lang="fr-FR" sz="2800" dirty="0"/>
              <a:t>and part of a support system. </a:t>
            </a:r>
            <a:r>
              <a:rPr lang="fr-FR" sz="2800" dirty="0" err="1"/>
              <a:t>Students</a:t>
            </a:r>
            <a:r>
              <a:rPr lang="fr-FR" sz="2800" dirty="0"/>
              <a:t> </a:t>
            </a:r>
            <a:r>
              <a:rPr lang="fr-FR" sz="2800" dirty="0" err="1">
                <a:solidFill>
                  <a:srgbClr val="00B0F0"/>
                </a:solidFill>
              </a:rPr>
              <a:t>work</a:t>
            </a:r>
            <a:r>
              <a:rPr lang="fr-FR" sz="2800" dirty="0">
                <a:solidFill>
                  <a:srgbClr val="00B0F0"/>
                </a:solidFill>
              </a:rPr>
              <a:t> </a:t>
            </a:r>
            <a:r>
              <a:rPr lang="fr-FR" sz="2800" dirty="0" err="1">
                <a:solidFill>
                  <a:srgbClr val="00B0F0"/>
                </a:solidFill>
              </a:rPr>
              <a:t>cooperatively</a:t>
            </a:r>
            <a:r>
              <a:rPr lang="fr-FR" sz="2800" dirty="0">
                <a:solidFill>
                  <a:srgbClr val="00B0F0"/>
                </a:solidFill>
              </a:rPr>
              <a:t> </a:t>
            </a:r>
            <a:r>
              <a:rPr lang="fr-FR" sz="2800" dirty="0"/>
              <a:t>in </a:t>
            </a:r>
            <a:r>
              <a:rPr lang="fr-FR" sz="2800" dirty="0" err="1"/>
              <a:t>classroom</a:t>
            </a:r>
            <a:r>
              <a:rPr lang="fr-FR" sz="2800" dirty="0"/>
              <a:t> </a:t>
            </a:r>
            <a:r>
              <a:rPr lang="fr-FR" sz="2800" dirty="0" err="1"/>
              <a:t>activities</a:t>
            </a:r>
            <a:r>
              <a:rPr lang="fr-FR" sz="2800" dirty="0"/>
              <a:t>. </a:t>
            </a:r>
            <a:r>
              <a:rPr lang="fr-FR" sz="2800" dirty="0" err="1"/>
              <a:t>Their</a:t>
            </a:r>
            <a:r>
              <a:rPr lang="fr-FR" sz="2800" dirty="0"/>
              <a:t> output </a:t>
            </a:r>
            <a:r>
              <a:rPr lang="fr-FR" sz="2800" dirty="0" err="1"/>
              <a:t>is</a:t>
            </a:r>
            <a:r>
              <a:rPr lang="fr-FR" sz="2800" dirty="0"/>
              <a:t> the </a:t>
            </a:r>
            <a:r>
              <a:rPr lang="fr-FR" sz="2800" dirty="0" err="1"/>
              <a:t>others</a:t>
            </a:r>
            <a:r>
              <a:rPr lang="fr-FR" sz="2800" dirty="0"/>
              <a:t>‘ input. </a:t>
            </a:r>
            <a:r>
              <a:rPr lang="fr-FR" sz="2800" dirty="0" err="1"/>
              <a:t>They</a:t>
            </a:r>
            <a:r>
              <a:rPr lang="fr-FR" sz="2800" dirty="0"/>
              <a:t> help </a:t>
            </a:r>
            <a:r>
              <a:rPr lang="fr-FR" sz="2800" dirty="0" err="1"/>
              <a:t>each</a:t>
            </a:r>
            <a:r>
              <a:rPr lang="fr-FR" sz="2800" dirty="0"/>
              <a:t> </a:t>
            </a:r>
            <a:r>
              <a:rPr lang="fr-FR" sz="2800" dirty="0" err="1"/>
              <a:t>other</a:t>
            </a:r>
            <a:r>
              <a:rPr lang="fr-FR" sz="2800" dirty="0"/>
              <a:t> in </a:t>
            </a:r>
            <a:r>
              <a:rPr lang="fr-FR" sz="2800" dirty="0" err="1"/>
              <a:t>solving</a:t>
            </a:r>
            <a:r>
              <a:rPr lang="fr-FR" sz="2800" dirty="0"/>
              <a:t> </a:t>
            </a:r>
            <a:r>
              <a:rPr lang="fr-FR" sz="2800" dirty="0" err="1"/>
              <a:t>problems</a:t>
            </a:r>
            <a:r>
              <a:rPr lang="fr-FR" sz="2800" dirty="0"/>
              <a:t> </a:t>
            </a:r>
            <a:r>
              <a:rPr lang="fr-FR" sz="2800" dirty="0" err="1"/>
              <a:t>rather</a:t>
            </a:r>
            <a:r>
              <a:rPr lang="fr-FR" sz="2800" dirty="0"/>
              <a:t> </a:t>
            </a:r>
            <a:r>
              <a:rPr lang="fr-FR" sz="2800" dirty="0" err="1"/>
              <a:t>than</a:t>
            </a:r>
            <a:r>
              <a:rPr lang="fr-FR" sz="2800" dirty="0"/>
              <a:t> </a:t>
            </a:r>
            <a:r>
              <a:rPr lang="fr-FR" sz="2800" dirty="0" err="1"/>
              <a:t>depending</a:t>
            </a:r>
            <a:r>
              <a:rPr lang="fr-FR" sz="2800" dirty="0"/>
              <a:t> </a:t>
            </a:r>
            <a:r>
              <a:rPr lang="fr-FR" sz="2800" dirty="0" err="1"/>
              <a:t>wholly</a:t>
            </a:r>
            <a:r>
              <a:rPr lang="fr-FR" sz="2800" dirty="0"/>
              <a:t> on the </a:t>
            </a:r>
            <a:r>
              <a:rPr lang="fr-FR" sz="2800" dirty="0" err="1"/>
              <a:t>teacher</a:t>
            </a:r>
            <a:r>
              <a:rPr lang="fr-FR" sz="2800" dirty="0"/>
              <a:t>. </a:t>
            </a:r>
            <a:r>
              <a:rPr lang="fr-FR" sz="2800" dirty="0" err="1"/>
              <a:t>We</a:t>
            </a:r>
            <a:r>
              <a:rPr lang="fr-FR" sz="2800" dirty="0"/>
              <a:t> </a:t>
            </a:r>
            <a:r>
              <a:rPr lang="fr-FR" sz="2800" dirty="0" err="1"/>
              <a:t>can</a:t>
            </a:r>
            <a:r>
              <a:rPr lang="fr-FR" sz="2800" dirty="0"/>
              <a:t> use group discussion in </a:t>
            </a:r>
            <a:r>
              <a:rPr lang="fr-FR" sz="2800" dirty="0" err="1"/>
              <a:t>solving</a:t>
            </a:r>
            <a:r>
              <a:rPr lang="fr-FR" sz="2800" dirty="0"/>
              <a:t> the </a:t>
            </a:r>
            <a:r>
              <a:rPr lang="fr-FR" sz="2800" dirty="0" err="1"/>
              <a:t>problems</a:t>
            </a:r>
            <a:r>
              <a:rPr lang="fr-FR" sz="2800" dirty="0"/>
              <a:t> </a:t>
            </a:r>
            <a:r>
              <a:rPr lang="fr-FR" sz="2800" dirty="0" err="1"/>
              <a:t>so</a:t>
            </a:r>
            <a:r>
              <a:rPr lang="fr-FR" sz="2800" dirty="0"/>
              <a:t> as to encourage </a:t>
            </a:r>
            <a:r>
              <a:rPr lang="fr-FR" sz="2800" dirty="0" err="1"/>
              <a:t>independence</a:t>
            </a:r>
            <a:r>
              <a:rPr lang="fr-FR" sz="2800" dirty="0"/>
              <a:t>. In a </a:t>
            </a:r>
            <a:r>
              <a:rPr lang="fr-FR" sz="2800" dirty="0" err="1"/>
              <a:t>word</a:t>
            </a:r>
            <a:r>
              <a:rPr lang="fr-FR" sz="2800" dirty="0"/>
              <a:t>, the </a:t>
            </a:r>
            <a:r>
              <a:rPr lang="fr-FR" sz="2800" dirty="0" err="1"/>
              <a:t>learner</a:t>
            </a:r>
            <a:r>
              <a:rPr lang="fr-FR" sz="2800" dirty="0"/>
              <a:t> </a:t>
            </a:r>
            <a:r>
              <a:rPr lang="fr-FR" sz="2800" dirty="0" err="1"/>
              <a:t>takes</a:t>
            </a:r>
            <a:r>
              <a:rPr lang="fr-FR" sz="2800" dirty="0"/>
              <a:t> initiative in the </a:t>
            </a:r>
            <a:r>
              <a:rPr lang="fr-FR" sz="2800" dirty="0" err="1"/>
              <a:t>classroom</a:t>
            </a:r>
            <a:r>
              <a:rPr lang="fr-FR" sz="2800" dirty="0"/>
              <a:t>.</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normAutofit/>
          </a:bodyPr>
          <a:lstStyle/>
          <a:p>
            <a:r>
              <a:rPr lang="fr-FR" sz="3200" dirty="0" err="1">
                <a:solidFill>
                  <a:srgbClr val="92D050"/>
                </a:solidFill>
              </a:rPr>
              <a:t>Advantages</a:t>
            </a:r>
            <a:r>
              <a:rPr lang="fr-FR" sz="3200" dirty="0">
                <a:solidFill>
                  <a:srgbClr val="92D050"/>
                </a:solidFill>
              </a:rPr>
              <a:t> of the </a:t>
            </a:r>
            <a:r>
              <a:rPr lang="fr-FR" sz="3200" dirty="0" err="1">
                <a:solidFill>
                  <a:srgbClr val="92D050"/>
                </a:solidFill>
              </a:rPr>
              <a:t>Eclectic</a:t>
            </a:r>
            <a:r>
              <a:rPr lang="fr-FR" sz="3200" dirty="0">
                <a:solidFill>
                  <a:srgbClr val="92D050"/>
                </a:solidFill>
              </a:rPr>
              <a:t> </a:t>
            </a:r>
            <a:r>
              <a:rPr lang="fr-FR" sz="3200" dirty="0" err="1">
                <a:solidFill>
                  <a:srgbClr val="92D050"/>
                </a:solidFill>
              </a:rPr>
              <a:t>Approach</a:t>
            </a:r>
            <a:endParaRPr lang="fr-FR" sz="3200" dirty="0">
              <a:solidFill>
                <a:srgbClr val="92D050"/>
              </a:solidFill>
            </a:endParaRPr>
          </a:p>
        </p:txBody>
      </p:sp>
      <p:sp>
        <p:nvSpPr>
          <p:cNvPr id="3" name="Espace réservé du contenu 2"/>
          <p:cNvSpPr>
            <a:spLocks noGrp="1"/>
          </p:cNvSpPr>
          <p:nvPr>
            <p:ph idx="1"/>
          </p:nvPr>
        </p:nvSpPr>
        <p:spPr>
          <a:xfrm>
            <a:off x="457200" y="1000108"/>
            <a:ext cx="8229600" cy="5126055"/>
          </a:xfrm>
        </p:spPr>
        <p:txBody>
          <a:bodyPr>
            <a:normAutofit/>
          </a:bodyPr>
          <a:lstStyle/>
          <a:p>
            <a:pPr lvl="0"/>
            <a:r>
              <a:rPr lang="fr-FR" sz="2400" dirty="0"/>
              <a:t>It </a:t>
            </a:r>
            <a:r>
              <a:rPr lang="fr-FR" sz="2400" dirty="0" err="1"/>
              <a:t>is</a:t>
            </a:r>
            <a:r>
              <a:rPr lang="fr-FR" sz="2400" dirty="0"/>
              <a:t> </a:t>
            </a:r>
            <a:r>
              <a:rPr lang="fr-FR" sz="2400" dirty="0" err="1"/>
              <a:t>easier</a:t>
            </a:r>
            <a:r>
              <a:rPr lang="fr-FR" sz="2400" dirty="0"/>
              <a:t> for </a:t>
            </a:r>
            <a:r>
              <a:rPr lang="fr-FR" sz="2400" dirty="0" err="1"/>
              <a:t>learners</a:t>
            </a:r>
            <a:r>
              <a:rPr lang="fr-FR" sz="2400" dirty="0"/>
              <a:t> to </a:t>
            </a:r>
            <a:r>
              <a:rPr lang="fr-FR" sz="2400" dirty="0" err="1"/>
              <a:t>understand</a:t>
            </a:r>
            <a:r>
              <a:rPr lang="fr-FR" sz="2400" dirty="0"/>
              <a:t> the </a:t>
            </a:r>
            <a:r>
              <a:rPr lang="fr-FR" sz="2400" dirty="0" err="1"/>
              <a:t>language</a:t>
            </a:r>
            <a:r>
              <a:rPr lang="fr-FR" sz="2400" dirty="0"/>
              <a:t> of the </a:t>
            </a:r>
            <a:r>
              <a:rPr lang="fr-FR" sz="2400" dirty="0" err="1"/>
              <a:t>text</a:t>
            </a:r>
            <a:r>
              <a:rPr lang="fr-FR" sz="2400" dirty="0"/>
              <a:t> in </a:t>
            </a:r>
            <a:r>
              <a:rPr lang="fr-FR" sz="2400" dirty="0" err="1"/>
              <a:t>its</a:t>
            </a:r>
            <a:r>
              <a:rPr lang="fr-FR" sz="2400" dirty="0"/>
              <a:t> cultural </a:t>
            </a:r>
            <a:r>
              <a:rPr lang="fr-FR" sz="2400" dirty="0" err="1"/>
              <a:t>context</a:t>
            </a:r>
            <a:endParaRPr lang="fr-FR" sz="2400" dirty="0"/>
          </a:p>
          <a:p>
            <a:pPr lvl="0">
              <a:buNone/>
            </a:pPr>
            <a:endParaRPr lang="fr-FR" sz="2400" dirty="0"/>
          </a:p>
          <a:p>
            <a:pPr lvl="0"/>
            <a:r>
              <a:rPr lang="fr-FR" sz="2400" dirty="0"/>
              <a:t>It </a:t>
            </a:r>
            <a:r>
              <a:rPr lang="fr-FR" sz="2400" dirty="0" err="1"/>
              <a:t>blends</a:t>
            </a:r>
            <a:r>
              <a:rPr lang="fr-FR" sz="2400" dirty="0"/>
              <a:t> </a:t>
            </a:r>
            <a:r>
              <a:rPr lang="fr-FR" sz="2400" dirty="0" err="1"/>
              <a:t>listening</a:t>
            </a:r>
            <a:r>
              <a:rPr lang="fr-FR" sz="2400" dirty="0"/>
              <a:t>, </a:t>
            </a:r>
            <a:r>
              <a:rPr lang="fr-FR" sz="2400" dirty="0" err="1"/>
              <a:t>speaking</a:t>
            </a:r>
            <a:r>
              <a:rPr lang="fr-FR" sz="2400" dirty="0"/>
              <a:t>, </a:t>
            </a:r>
            <a:r>
              <a:rPr lang="fr-FR" sz="2400" dirty="0" err="1"/>
              <a:t>reading</a:t>
            </a:r>
            <a:r>
              <a:rPr lang="fr-FR" sz="2400" dirty="0"/>
              <a:t> and </a:t>
            </a:r>
            <a:r>
              <a:rPr lang="fr-FR" sz="2400" dirty="0" err="1"/>
              <a:t>writing</a:t>
            </a:r>
            <a:r>
              <a:rPr lang="fr-FR" sz="2400" dirty="0"/>
              <a:t> </a:t>
            </a:r>
          </a:p>
          <a:p>
            <a:pPr lvl="0">
              <a:buNone/>
            </a:pPr>
            <a:endParaRPr lang="fr-FR" sz="2400" dirty="0"/>
          </a:p>
          <a:p>
            <a:pPr lvl="0"/>
            <a:r>
              <a:rPr lang="fr-FR" sz="2400" dirty="0" err="1"/>
              <a:t>Helps</a:t>
            </a:r>
            <a:r>
              <a:rPr lang="fr-FR" sz="2400" dirty="0"/>
              <a:t> </a:t>
            </a:r>
            <a:r>
              <a:rPr lang="fr-FR" sz="2400" dirty="0" err="1"/>
              <a:t>teacher</a:t>
            </a:r>
            <a:r>
              <a:rPr lang="fr-FR" sz="2400" dirty="0"/>
              <a:t> to </a:t>
            </a:r>
            <a:r>
              <a:rPr lang="fr-FR" sz="2400" dirty="0" err="1"/>
              <a:t>teach</a:t>
            </a:r>
            <a:r>
              <a:rPr lang="fr-FR" sz="2400" dirty="0"/>
              <a:t> </a:t>
            </a:r>
            <a:r>
              <a:rPr lang="fr-FR" sz="2400" dirty="0" err="1"/>
              <a:t>effectively</a:t>
            </a:r>
            <a:r>
              <a:rPr lang="fr-FR" sz="2400" dirty="0"/>
              <a:t> by </a:t>
            </a:r>
            <a:r>
              <a:rPr lang="fr-FR" sz="2400" dirty="0" err="1"/>
              <a:t>drawing</a:t>
            </a:r>
            <a:r>
              <a:rPr lang="fr-FR" sz="2400" dirty="0"/>
              <a:t> on the </a:t>
            </a:r>
            <a:r>
              <a:rPr lang="fr-FR" sz="2400" dirty="0" err="1"/>
              <a:t>strength</a:t>
            </a:r>
            <a:r>
              <a:rPr lang="fr-FR" sz="2400" dirty="0"/>
              <a:t> of </a:t>
            </a:r>
            <a:r>
              <a:rPr lang="fr-FR" sz="2400" dirty="0" err="1"/>
              <a:t>various</a:t>
            </a:r>
            <a:r>
              <a:rPr lang="fr-FR" sz="2400" dirty="0"/>
              <a:t> </a:t>
            </a:r>
            <a:r>
              <a:rPr lang="fr-FR" sz="2400" dirty="0" err="1"/>
              <a:t>methods</a:t>
            </a:r>
            <a:r>
              <a:rPr lang="fr-FR" sz="2400" dirty="0"/>
              <a:t> and </a:t>
            </a:r>
            <a:r>
              <a:rPr lang="fr-FR" sz="2400" dirty="0" err="1"/>
              <a:t>avoiding</a:t>
            </a:r>
            <a:r>
              <a:rPr lang="fr-FR" sz="2400" dirty="0"/>
              <a:t> </a:t>
            </a:r>
            <a:r>
              <a:rPr lang="fr-FR" sz="2400" dirty="0" err="1"/>
              <a:t>their</a:t>
            </a:r>
            <a:r>
              <a:rPr lang="fr-FR" sz="2400" dirty="0"/>
              <a:t> </a:t>
            </a:r>
            <a:r>
              <a:rPr lang="fr-FR" sz="2400" dirty="0" err="1"/>
              <a:t>weaknesses</a:t>
            </a:r>
            <a:endParaRPr lang="fr-FR" sz="2400" dirty="0"/>
          </a:p>
          <a:p>
            <a:pPr lvl="0">
              <a:buNone/>
            </a:pPr>
            <a:endParaRPr lang="fr-FR" sz="2400" dirty="0"/>
          </a:p>
          <a:p>
            <a:pPr lvl="0"/>
            <a:r>
              <a:rPr lang="fr-FR" sz="2400" dirty="0"/>
              <a:t>Learning </a:t>
            </a:r>
            <a:r>
              <a:rPr lang="fr-FR" sz="2400" dirty="0" err="1"/>
              <a:t>is</a:t>
            </a:r>
            <a:r>
              <a:rPr lang="fr-FR" sz="2400" dirty="0"/>
              <a:t> </a:t>
            </a:r>
            <a:r>
              <a:rPr lang="fr-FR" sz="2400" dirty="0" err="1"/>
              <a:t>easy</a:t>
            </a:r>
            <a:r>
              <a:rPr lang="fr-FR" sz="2400" dirty="0"/>
              <a:t> due to the use of </a:t>
            </a:r>
            <a:r>
              <a:rPr lang="fr-FR" sz="2400" dirty="0" err="1"/>
              <a:t>realistic</a:t>
            </a:r>
            <a:r>
              <a:rPr lang="fr-FR" sz="2400" dirty="0"/>
              <a:t> situations in the </a:t>
            </a:r>
            <a:r>
              <a:rPr lang="fr-FR" sz="2400" dirty="0" err="1"/>
              <a:t>classroom</a:t>
            </a:r>
            <a:endParaRPr lang="fr-FR" sz="2400" dirty="0"/>
          </a:p>
          <a:p>
            <a:pPr>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fr-FR" sz="3200" dirty="0">
                <a:solidFill>
                  <a:schemeClr val="accent6"/>
                </a:solidFill>
              </a:rPr>
              <a:t>Drawbacks </a:t>
            </a:r>
          </a:p>
        </p:txBody>
      </p:sp>
      <p:sp>
        <p:nvSpPr>
          <p:cNvPr id="3" name="Espace réservé du contenu 2"/>
          <p:cNvSpPr>
            <a:spLocks noGrp="1"/>
          </p:cNvSpPr>
          <p:nvPr>
            <p:ph idx="1"/>
          </p:nvPr>
        </p:nvSpPr>
        <p:spPr>
          <a:xfrm>
            <a:off x="457200" y="1142984"/>
            <a:ext cx="8229600" cy="4983179"/>
          </a:xfrm>
        </p:spPr>
        <p:txBody>
          <a:bodyPr>
            <a:normAutofit fontScale="77500" lnSpcReduction="20000"/>
          </a:bodyPr>
          <a:lstStyle/>
          <a:p>
            <a:pPr algn="just"/>
            <a:r>
              <a:rPr lang="fr-FR" sz="3100" dirty="0"/>
              <a:t>Brown (1994:74) notes </a:t>
            </a:r>
            <a:r>
              <a:rPr lang="fr-FR" sz="3100" dirty="0" err="1"/>
              <a:t>that</a:t>
            </a:r>
            <a:r>
              <a:rPr lang="fr-FR" sz="3100" dirty="0"/>
              <a:t> ―</a:t>
            </a:r>
            <a:r>
              <a:rPr lang="fr-FR" sz="3100" dirty="0" err="1"/>
              <a:t>theoretical</a:t>
            </a:r>
            <a:r>
              <a:rPr lang="fr-FR" sz="3100" dirty="0"/>
              <a:t> </a:t>
            </a:r>
            <a:r>
              <a:rPr lang="fr-FR" sz="3100" dirty="0" err="1"/>
              <a:t>eclecticism</a:t>
            </a:r>
            <a:r>
              <a:rPr lang="fr-FR" sz="3100" dirty="0"/>
              <a:t> </a:t>
            </a:r>
            <a:r>
              <a:rPr lang="fr-FR" sz="3100" dirty="0" err="1"/>
              <a:t>is</a:t>
            </a:r>
            <a:r>
              <a:rPr lang="fr-FR" sz="3100" dirty="0"/>
              <a:t> </a:t>
            </a:r>
            <a:r>
              <a:rPr lang="fr-FR" sz="3100" dirty="0" err="1"/>
              <a:t>suspicious</a:t>
            </a:r>
            <a:r>
              <a:rPr lang="fr-FR" sz="3100" dirty="0"/>
              <a:t> on </a:t>
            </a:r>
            <a:r>
              <a:rPr lang="fr-FR" sz="3100" dirty="0" err="1"/>
              <a:t>logical</a:t>
            </a:r>
            <a:r>
              <a:rPr lang="fr-FR" sz="3100" dirty="0"/>
              <a:t> and </a:t>
            </a:r>
            <a:r>
              <a:rPr lang="fr-FR" sz="3100" dirty="0" err="1"/>
              <a:t>theoretical</a:t>
            </a:r>
            <a:r>
              <a:rPr lang="fr-FR" sz="3100" dirty="0"/>
              <a:t> grounds [and] </a:t>
            </a:r>
            <a:r>
              <a:rPr lang="fr-FR" sz="3100" dirty="0" err="1"/>
              <a:t>without</a:t>
            </a:r>
            <a:r>
              <a:rPr lang="fr-FR" sz="3100" dirty="0"/>
              <a:t> </a:t>
            </a:r>
            <a:r>
              <a:rPr lang="fr-FR" sz="3100" dirty="0" err="1"/>
              <a:t>principles</a:t>
            </a:r>
            <a:r>
              <a:rPr lang="fr-FR" sz="3100" dirty="0"/>
              <a:t>, </a:t>
            </a:r>
            <a:r>
              <a:rPr lang="fr-FR" sz="3100" dirty="0" err="1"/>
              <a:t>eclecticism</a:t>
            </a:r>
            <a:r>
              <a:rPr lang="fr-FR" sz="3100" dirty="0"/>
              <a:t> </a:t>
            </a:r>
            <a:r>
              <a:rPr lang="fr-FR" sz="3100" dirty="0" err="1"/>
              <a:t>is</a:t>
            </a:r>
            <a:r>
              <a:rPr lang="fr-FR" sz="3100" dirty="0"/>
              <a:t> </a:t>
            </a:r>
            <a:r>
              <a:rPr lang="fr-FR" sz="3100" dirty="0" err="1"/>
              <a:t>likely</a:t>
            </a:r>
            <a:r>
              <a:rPr lang="fr-FR" sz="3100" dirty="0"/>
              <a:t> to </a:t>
            </a:r>
            <a:r>
              <a:rPr lang="fr-FR" sz="3100" dirty="0" err="1"/>
              <a:t>fall</a:t>
            </a:r>
            <a:r>
              <a:rPr lang="fr-FR" sz="3100" dirty="0"/>
              <a:t> </a:t>
            </a:r>
            <a:r>
              <a:rPr lang="fr-FR" sz="3100" dirty="0" err="1"/>
              <a:t>into</a:t>
            </a:r>
            <a:r>
              <a:rPr lang="fr-FR" sz="3100" dirty="0"/>
              <a:t> a state of </a:t>
            </a:r>
            <a:r>
              <a:rPr lang="fr-FR" sz="3100" dirty="0" err="1"/>
              <a:t>arbitrariness</a:t>
            </a:r>
            <a:r>
              <a:rPr lang="fr-FR" sz="3100" dirty="0"/>
              <a:t>‖. </a:t>
            </a:r>
            <a:r>
              <a:rPr lang="fr-FR" sz="3100" dirty="0" err="1"/>
              <a:t>Weidemann</a:t>
            </a:r>
            <a:r>
              <a:rPr lang="fr-FR" sz="3100" dirty="0"/>
              <a:t> (2001) notes the </a:t>
            </a:r>
            <a:r>
              <a:rPr lang="fr-FR" sz="3100" dirty="0" err="1"/>
              <a:t>following</a:t>
            </a:r>
            <a:r>
              <a:rPr lang="fr-FR" sz="3100" dirty="0"/>
              <a:t> </a:t>
            </a:r>
            <a:r>
              <a:rPr lang="fr-FR" sz="3100" dirty="0" err="1"/>
              <a:t>disadvantages</a:t>
            </a:r>
            <a:r>
              <a:rPr lang="fr-FR" sz="3100" dirty="0"/>
              <a:t> of the </a:t>
            </a:r>
            <a:r>
              <a:rPr lang="fr-FR" sz="3100" dirty="0" err="1"/>
              <a:t>eclectic</a:t>
            </a:r>
            <a:r>
              <a:rPr lang="fr-FR" sz="3100" dirty="0"/>
              <a:t> </a:t>
            </a:r>
            <a:r>
              <a:rPr lang="fr-FR" sz="3100" dirty="0" err="1"/>
              <a:t>approach</a:t>
            </a:r>
            <a:r>
              <a:rPr lang="fr-FR" sz="3100" dirty="0"/>
              <a:t>:</a:t>
            </a:r>
          </a:p>
          <a:p>
            <a:pPr algn="just">
              <a:buNone/>
            </a:pPr>
            <a:endParaRPr lang="fr-FR" sz="3100" dirty="0"/>
          </a:p>
          <a:p>
            <a:pPr lvl="0" algn="just"/>
            <a:r>
              <a:rPr lang="fr-FR" sz="3100" dirty="0"/>
              <a:t>It </a:t>
            </a:r>
            <a:r>
              <a:rPr lang="fr-FR" sz="3100" dirty="0" err="1"/>
              <a:t>cuts</a:t>
            </a:r>
            <a:r>
              <a:rPr lang="fr-FR" sz="3100" dirty="0"/>
              <a:t> </a:t>
            </a:r>
            <a:r>
              <a:rPr lang="fr-FR" sz="3100" dirty="0" err="1"/>
              <a:t>teachers</a:t>
            </a:r>
            <a:r>
              <a:rPr lang="fr-FR" sz="3100" dirty="0"/>
              <a:t> off </a:t>
            </a:r>
            <a:r>
              <a:rPr lang="fr-FR" sz="3100" dirty="0" err="1"/>
              <a:t>from</a:t>
            </a:r>
            <a:r>
              <a:rPr lang="fr-FR" sz="3100" dirty="0"/>
              <a:t> a </a:t>
            </a:r>
            <a:r>
              <a:rPr lang="fr-FR" sz="3100" dirty="0" err="1"/>
              <a:t>reconsideration</a:t>
            </a:r>
            <a:r>
              <a:rPr lang="fr-FR" sz="3100" dirty="0"/>
              <a:t> of </a:t>
            </a:r>
            <a:r>
              <a:rPr lang="fr-FR" sz="3100" dirty="0" err="1"/>
              <a:t>their</a:t>
            </a:r>
            <a:r>
              <a:rPr lang="fr-FR" sz="3100" dirty="0"/>
              <a:t> </a:t>
            </a:r>
            <a:r>
              <a:rPr lang="fr-FR" sz="3100" dirty="0" err="1"/>
              <a:t>professional</a:t>
            </a:r>
            <a:r>
              <a:rPr lang="fr-FR" sz="3100" dirty="0"/>
              <a:t> practices. In a </a:t>
            </a:r>
            <a:r>
              <a:rPr lang="fr-FR" sz="3100" dirty="0" err="1"/>
              <a:t>word</a:t>
            </a:r>
            <a:r>
              <a:rPr lang="fr-FR" sz="3100" dirty="0"/>
              <a:t>, </a:t>
            </a:r>
            <a:r>
              <a:rPr lang="fr-FR" sz="3100" dirty="0" err="1"/>
              <a:t>it</a:t>
            </a:r>
            <a:r>
              <a:rPr lang="fr-FR" sz="3100" dirty="0"/>
              <a:t> </a:t>
            </a:r>
            <a:r>
              <a:rPr lang="fr-FR" sz="3100" dirty="0" err="1"/>
              <a:t>discourages</a:t>
            </a:r>
            <a:r>
              <a:rPr lang="fr-FR" sz="3100" dirty="0"/>
              <a:t> </a:t>
            </a:r>
            <a:r>
              <a:rPr lang="fr-FR" sz="3100" dirty="0" err="1"/>
              <a:t>them</a:t>
            </a:r>
            <a:r>
              <a:rPr lang="fr-FR" sz="3100" dirty="0"/>
              <a:t> to </a:t>
            </a:r>
            <a:r>
              <a:rPr lang="fr-FR" sz="3100" dirty="0" err="1"/>
              <a:t>reflect</a:t>
            </a:r>
            <a:r>
              <a:rPr lang="fr-FR" sz="3100" dirty="0"/>
              <a:t> </a:t>
            </a:r>
            <a:r>
              <a:rPr lang="fr-FR" sz="3100" dirty="0" err="1"/>
              <a:t>upon</a:t>
            </a:r>
            <a:r>
              <a:rPr lang="fr-FR" sz="3100" dirty="0"/>
              <a:t> </a:t>
            </a:r>
            <a:r>
              <a:rPr lang="fr-FR" sz="3100" dirty="0" err="1"/>
              <a:t>their</a:t>
            </a:r>
            <a:r>
              <a:rPr lang="fr-FR" sz="3100" dirty="0"/>
              <a:t> </a:t>
            </a:r>
            <a:r>
              <a:rPr lang="fr-FR" sz="3100" dirty="0" err="1"/>
              <a:t>teaching</a:t>
            </a:r>
            <a:r>
              <a:rPr lang="fr-FR" sz="3100" dirty="0"/>
              <a:t>. </a:t>
            </a:r>
            <a:r>
              <a:rPr lang="fr-FR" sz="3100" dirty="0" err="1"/>
              <a:t>They</a:t>
            </a:r>
            <a:r>
              <a:rPr lang="fr-FR" sz="3100" dirty="0"/>
              <a:t> have made up </a:t>
            </a:r>
            <a:r>
              <a:rPr lang="fr-FR" sz="3100" dirty="0" err="1"/>
              <a:t>their</a:t>
            </a:r>
            <a:r>
              <a:rPr lang="fr-FR" sz="3100" dirty="0"/>
              <a:t> </a:t>
            </a:r>
            <a:r>
              <a:rPr lang="fr-FR" sz="3100" dirty="0" err="1"/>
              <a:t>minds</a:t>
            </a:r>
            <a:r>
              <a:rPr lang="fr-FR" sz="3100" dirty="0"/>
              <a:t>; </a:t>
            </a:r>
            <a:r>
              <a:rPr lang="fr-FR" sz="3100" dirty="0" err="1"/>
              <a:t>they</a:t>
            </a:r>
            <a:r>
              <a:rPr lang="fr-FR" sz="3100" dirty="0"/>
              <a:t> </a:t>
            </a:r>
            <a:r>
              <a:rPr lang="fr-FR" sz="3100" dirty="0" err="1"/>
              <a:t>will</a:t>
            </a:r>
            <a:r>
              <a:rPr lang="fr-FR" sz="3100" dirty="0"/>
              <a:t> use </a:t>
            </a:r>
            <a:r>
              <a:rPr lang="fr-FR" sz="3100" dirty="0" err="1"/>
              <a:t>anything</a:t>
            </a:r>
            <a:r>
              <a:rPr lang="fr-FR" sz="3100" dirty="0"/>
              <a:t> </a:t>
            </a:r>
            <a:r>
              <a:rPr lang="fr-FR" sz="3100" dirty="0" err="1"/>
              <a:t>that</a:t>
            </a:r>
            <a:r>
              <a:rPr lang="fr-FR" sz="3100" dirty="0"/>
              <a:t> </a:t>
            </a:r>
            <a:r>
              <a:rPr lang="fr-FR" sz="3100" dirty="0" err="1"/>
              <a:t>works</a:t>
            </a:r>
            <a:r>
              <a:rPr lang="fr-FR" sz="3100" dirty="0"/>
              <a:t> </a:t>
            </a:r>
            <a:r>
              <a:rPr lang="fr-FR" sz="3100" dirty="0" err="1"/>
              <a:t>which</a:t>
            </a:r>
            <a:r>
              <a:rPr lang="fr-FR" sz="3100" dirty="0"/>
              <a:t> </a:t>
            </a:r>
            <a:r>
              <a:rPr lang="fr-FR" sz="3100" dirty="0" err="1"/>
              <a:t>can</a:t>
            </a:r>
            <a:r>
              <a:rPr lang="fr-FR" sz="3100" dirty="0"/>
              <a:t> </a:t>
            </a:r>
            <a:r>
              <a:rPr lang="fr-FR" sz="3100" dirty="0" err="1"/>
              <a:t>obtain</a:t>
            </a:r>
            <a:r>
              <a:rPr lang="fr-FR" sz="3100" dirty="0"/>
              <a:t> </a:t>
            </a:r>
            <a:r>
              <a:rPr lang="fr-FR" sz="3100" dirty="0" err="1"/>
              <a:t>results</a:t>
            </a:r>
            <a:r>
              <a:rPr lang="fr-FR" sz="3100" dirty="0"/>
              <a:t> and </a:t>
            </a:r>
            <a:r>
              <a:rPr lang="fr-FR" sz="3100" dirty="0" err="1"/>
              <a:t>is</a:t>
            </a:r>
            <a:r>
              <a:rPr lang="fr-FR" sz="3100" dirty="0"/>
              <a:t> </a:t>
            </a:r>
            <a:r>
              <a:rPr lang="fr-FR" sz="3100" dirty="0" err="1"/>
              <a:t>safe</a:t>
            </a:r>
            <a:r>
              <a:rPr lang="fr-FR" sz="3100" dirty="0"/>
              <a:t> </a:t>
            </a:r>
            <a:r>
              <a:rPr lang="fr-FR" sz="3100" dirty="0" err="1"/>
              <a:t>from</a:t>
            </a:r>
            <a:r>
              <a:rPr lang="fr-FR" sz="3100" dirty="0"/>
              <a:t> </a:t>
            </a:r>
            <a:r>
              <a:rPr lang="fr-FR" sz="3100" dirty="0" err="1"/>
              <a:t>ideological</a:t>
            </a:r>
            <a:r>
              <a:rPr lang="fr-FR" sz="3100" dirty="0"/>
              <a:t> </a:t>
            </a:r>
            <a:r>
              <a:rPr lang="fr-FR" sz="3100" dirty="0" err="1"/>
              <a:t>excesses</a:t>
            </a:r>
            <a:r>
              <a:rPr lang="fr-FR" sz="3100" dirty="0"/>
              <a:t>.</a:t>
            </a:r>
          </a:p>
          <a:p>
            <a:pPr algn="just">
              <a:buNone/>
            </a:pPr>
            <a:endParaRPr lang="fr-FR" sz="3100" dirty="0"/>
          </a:p>
          <a:p>
            <a:pPr lvl="0" algn="just"/>
            <a:r>
              <a:rPr lang="fr-FR" sz="3100" dirty="0" err="1"/>
              <a:t>Adopting</a:t>
            </a:r>
            <a:r>
              <a:rPr lang="fr-FR" sz="3100" dirty="0"/>
              <a:t> the </a:t>
            </a:r>
            <a:r>
              <a:rPr lang="fr-FR" sz="3100" dirty="0" err="1"/>
              <a:t>eclectic</a:t>
            </a:r>
            <a:r>
              <a:rPr lang="fr-FR" sz="3100" dirty="0"/>
              <a:t> </a:t>
            </a:r>
            <a:r>
              <a:rPr lang="fr-FR" sz="3100" dirty="0" err="1"/>
              <a:t>approach</a:t>
            </a:r>
            <a:r>
              <a:rPr lang="fr-FR" sz="3100" dirty="0"/>
              <a:t> </a:t>
            </a:r>
            <a:r>
              <a:rPr lang="fr-FR" sz="3100" dirty="0" err="1"/>
              <a:t>can</a:t>
            </a:r>
            <a:r>
              <a:rPr lang="fr-FR" sz="3100" dirty="0"/>
              <a:t> </a:t>
            </a:r>
            <a:r>
              <a:rPr lang="fr-FR" sz="3100" dirty="0" err="1"/>
              <a:t>be</a:t>
            </a:r>
            <a:r>
              <a:rPr lang="fr-FR" sz="3100" dirty="0"/>
              <a:t> </a:t>
            </a:r>
            <a:r>
              <a:rPr lang="fr-FR" sz="3100" dirty="0" err="1"/>
              <a:t>unsafe</a:t>
            </a:r>
            <a:r>
              <a:rPr lang="fr-FR" sz="3100" dirty="0"/>
              <a:t> as a </a:t>
            </a:r>
            <a:r>
              <a:rPr lang="fr-FR" sz="3100" dirty="0" err="1"/>
              <a:t>teacher</a:t>
            </a:r>
            <a:r>
              <a:rPr lang="fr-FR" sz="3100" dirty="0"/>
              <a:t> </a:t>
            </a:r>
            <a:r>
              <a:rPr lang="fr-FR" sz="3100" dirty="0" err="1"/>
              <a:t>may</a:t>
            </a:r>
            <a:r>
              <a:rPr lang="fr-FR" sz="3100" dirty="0"/>
              <a:t> </a:t>
            </a:r>
            <a:r>
              <a:rPr lang="fr-FR" sz="3100" dirty="0" err="1"/>
              <a:t>fall</a:t>
            </a:r>
            <a:r>
              <a:rPr lang="fr-FR" sz="3100" dirty="0"/>
              <a:t> </a:t>
            </a:r>
            <a:r>
              <a:rPr lang="fr-FR" sz="3100" dirty="0" err="1"/>
              <a:t>victim</a:t>
            </a:r>
            <a:r>
              <a:rPr lang="fr-FR" sz="3100" dirty="0"/>
              <a:t> of the </a:t>
            </a:r>
            <a:r>
              <a:rPr lang="fr-FR" sz="3100" dirty="0" err="1"/>
              <a:t>methodological</a:t>
            </a:r>
            <a:r>
              <a:rPr lang="fr-FR" sz="3100" dirty="0"/>
              <a:t> </a:t>
            </a:r>
            <a:r>
              <a:rPr lang="fr-FR" sz="3100" dirty="0" err="1"/>
              <a:t>baggage</a:t>
            </a:r>
            <a:r>
              <a:rPr lang="fr-FR" sz="3100" dirty="0"/>
              <a:t> </a:t>
            </a:r>
            <a:r>
              <a:rPr lang="fr-FR" sz="3100" dirty="0" err="1"/>
              <a:t>that</a:t>
            </a:r>
            <a:r>
              <a:rPr lang="fr-FR" sz="3100" dirty="0"/>
              <a:t> </a:t>
            </a:r>
            <a:r>
              <a:rPr lang="fr-FR" sz="3100" dirty="0" err="1"/>
              <a:t>comes</a:t>
            </a:r>
            <a:r>
              <a:rPr lang="fr-FR" sz="3100" dirty="0"/>
              <a:t> </a:t>
            </a:r>
            <a:r>
              <a:rPr lang="fr-FR" sz="3100" dirty="0" err="1"/>
              <a:t>with</a:t>
            </a:r>
            <a:r>
              <a:rPr lang="fr-FR" sz="3100" dirty="0"/>
              <a:t> </a:t>
            </a:r>
            <a:r>
              <a:rPr lang="fr-FR" sz="3100" dirty="0" err="1"/>
              <a:t>it</a:t>
            </a:r>
            <a:r>
              <a:rPr lang="fr-FR" sz="3100" dirty="0"/>
              <a:t>.</a:t>
            </a:r>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39718"/>
          </a:xfrm>
        </p:spPr>
        <p:txBody>
          <a:bodyPr>
            <a:normAutofit fontScale="90000"/>
          </a:bodyPr>
          <a:lstStyle/>
          <a:p>
            <a:endParaRPr lang="fr-FR" dirty="0"/>
          </a:p>
        </p:txBody>
      </p:sp>
      <p:sp>
        <p:nvSpPr>
          <p:cNvPr id="3" name="Espace réservé du contenu 2"/>
          <p:cNvSpPr>
            <a:spLocks noGrp="1"/>
          </p:cNvSpPr>
          <p:nvPr>
            <p:ph idx="1"/>
          </p:nvPr>
        </p:nvSpPr>
        <p:spPr>
          <a:xfrm>
            <a:off x="457200" y="928670"/>
            <a:ext cx="8229600" cy="5572164"/>
          </a:xfrm>
        </p:spPr>
        <p:txBody>
          <a:bodyPr>
            <a:normAutofit/>
          </a:bodyPr>
          <a:lstStyle/>
          <a:p>
            <a:pPr lvl="0" algn="just"/>
            <a:r>
              <a:rPr lang="fr-FR" sz="2600" dirty="0" err="1"/>
              <a:t>Mixing</a:t>
            </a:r>
            <a:r>
              <a:rPr lang="fr-FR" sz="2600" dirty="0"/>
              <a:t> all </a:t>
            </a:r>
            <a:r>
              <a:rPr lang="fr-FR" sz="2600" dirty="0" err="1"/>
              <a:t>manner</a:t>
            </a:r>
            <a:r>
              <a:rPr lang="fr-FR" sz="2600" dirty="0"/>
              <a:t> of </a:t>
            </a:r>
            <a:r>
              <a:rPr lang="fr-FR" sz="2600" dirty="0" err="1"/>
              <a:t>methods</a:t>
            </a:r>
            <a:r>
              <a:rPr lang="fr-FR" sz="2600" dirty="0"/>
              <a:t> and </a:t>
            </a:r>
            <a:r>
              <a:rPr lang="fr-FR" sz="2600" dirty="0" err="1"/>
              <a:t>approaches</a:t>
            </a:r>
            <a:r>
              <a:rPr lang="fr-FR" sz="2600" dirty="0"/>
              <a:t> </a:t>
            </a:r>
            <a:r>
              <a:rPr lang="fr-FR" sz="2600" dirty="0" err="1"/>
              <a:t>may</a:t>
            </a:r>
            <a:r>
              <a:rPr lang="fr-FR" sz="2600" dirty="0"/>
              <a:t> </a:t>
            </a:r>
            <a:r>
              <a:rPr lang="fr-FR" sz="2600" dirty="0" err="1"/>
              <a:t>result</a:t>
            </a:r>
            <a:r>
              <a:rPr lang="fr-FR" sz="2600" dirty="0"/>
              <a:t> in </a:t>
            </a:r>
            <a:r>
              <a:rPr lang="fr-FR" sz="2600" dirty="0" err="1"/>
              <a:t>gathering</a:t>
            </a:r>
            <a:r>
              <a:rPr lang="fr-FR" sz="2600" dirty="0"/>
              <a:t> in </a:t>
            </a:r>
            <a:r>
              <a:rPr lang="fr-FR" sz="2600" dirty="0" err="1"/>
              <a:t>one‘s</a:t>
            </a:r>
            <a:r>
              <a:rPr lang="fr-FR" sz="2600" dirty="0"/>
              <a:t> </a:t>
            </a:r>
            <a:r>
              <a:rPr lang="fr-FR" sz="2600" dirty="0" err="1"/>
              <a:t>teaching</a:t>
            </a:r>
            <a:r>
              <a:rPr lang="fr-FR" sz="2600" dirty="0"/>
              <a:t> arsenal; but </a:t>
            </a:r>
            <a:r>
              <a:rPr lang="fr-FR" sz="2600" dirty="0" err="1"/>
              <a:t>using</a:t>
            </a:r>
            <a:r>
              <a:rPr lang="fr-FR" sz="2600" dirty="0"/>
              <a:t> </a:t>
            </a:r>
            <a:r>
              <a:rPr lang="fr-FR" sz="2600" dirty="0" err="1"/>
              <a:t>such</a:t>
            </a:r>
            <a:r>
              <a:rPr lang="fr-FR" sz="2600" dirty="0"/>
              <a:t> a mixed bag </a:t>
            </a:r>
            <a:r>
              <a:rPr lang="fr-FR" sz="2600" dirty="0" err="1"/>
              <a:t>can</a:t>
            </a:r>
            <a:r>
              <a:rPr lang="fr-FR" sz="2600" dirty="0"/>
              <a:t> </a:t>
            </a:r>
            <a:r>
              <a:rPr lang="fr-FR" sz="2600" dirty="0" err="1"/>
              <a:t>lead</a:t>
            </a:r>
            <a:r>
              <a:rPr lang="fr-FR" sz="2600" dirty="0"/>
              <a:t> to all </a:t>
            </a:r>
            <a:r>
              <a:rPr lang="fr-FR" sz="2600" dirty="0" err="1"/>
              <a:t>kinds</a:t>
            </a:r>
            <a:r>
              <a:rPr lang="fr-FR" sz="2600" dirty="0"/>
              <a:t> of </a:t>
            </a:r>
            <a:r>
              <a:rPr lang="fr-FR" sz="2600" dirty="0" err="1"/>
              <a:t>conflicts</a:t>
            </a:r>
            <a:r>
              <a:rPr lang="fr-FR" sz="2600" dirty="0"/>
              <a:t>.</a:t>
            </a:r>
          </a:p>
          <a:p>
            <a:pPr algn="just">
              <a:buNone/>
            </a:pPr>
            <a:endParaRPr lang="fr-FR" sz="2600" dirty="0"/>
          </a:p>
          <a:p>
            <a:pPr lvl="0" algn="just"/>
            <a:r>
              <a:rPr lang="fr-FR" sz="2600" dirty="0" err="1"/>
              <a:t>When</a:t>
            </a:r>
            <a:r>
              <a:rPr lang="fr-FR" sz="2600" dirty="0"/>
              <a:t> </a:t>
            </a:r>
            <a:r>
              <a:rPr lang="fr-FR" sz="2600" dirty="0" err="1"/>
              <a:t>introduced</a:t>
            </a:r>
            <a:r>
              <a:rPr lang="fr-FR" sz="2600" dirty="0"/>
              <a:t> to new </a:t>
            </a:r>
            <a:r>
              <a:rPr lang="fr-FR" sz="2600" dirty="0" err="1"/>
              <a:t>methods</a:t>
            </a:r>
            <a:r>
              <a:rPr lang="fr-FR" sz="2600" dirty="0"/>
              <a:t> and techniques, </a:t>
            </a:r>
            <a:r>
              <a:rPr lang="fr-FR" sz="2600" dirty="0" err="1"/>
              <a:t>teachers</a:t>
            </a:r>
            <a:r>
              <a:rPr lang="fr-FR" sz="2600" dirty="0"/>
              <a:t>, in </a:t>
            </a:r>
            <a:r>
              <a:rPr lang="fr-FR" sz="2600" dirty="0" err="1"/>
              <a:t>their</a:t>
            </a:r>
            <a:r>
              <a:rPr lang="fr-FR" sz="2600" dirty="0"/>
              <a:t> haste to </a:t>
            </a:r>
            <a:r>
              <a:rPr lang="fr-FR" sz="2600" dirty="0" err="1"/>
              <a:t>integrate</a:t>
            </a:r>
            <a:r>
              <a:rPr lang="fr-FR" sz="2600" dirty="0"/>
              <a:t> </a:t>
            </a:r>
            <a:r>
              <a:rPr lang="fr-FR" sz="2600" dirty="0" err="1"/>
              <a:t>these</a:t>
            </a:r>
            <a:r>
              <a:rPr lang="fr-FR" sz="2600" dirty="0"/>
              <a:t> </a:t>
            </a:r>
            <a:r>
              <a:rPr lang="fr-FR" sz="2600" dirty="0" err="1"/>
              <a:t>into</a:t>
            </a:r>
            <a:r>
              <a:rPr lang="fr-FR" sz="2600" dirty="0"/>
              <a:t> </a:t>
            </a:r>
            <a:r>
              <a:rPr lang="fr-FR" sz="2600" dirty="0" err="1"/>
              <a:t>their</a:t>
            </a:r>
            <a:r>
              <a:rPr lang="fr-FR" sz="2600" dirty="0"/>
              <a:t> </a:t>
            </a:r>
            <a:r>
              <a:rPr lang="fr-FR" sz="2600" dirty="0" err="1"/>
              <a:t>traditional</a:t>
            </a:r>
            <a:r>
              <a:rPr lang="fr-FR" sz="2600" dirty="0"/>
              <a:t> styles of </a:t>
            </a:r>
            <a:r>
              <a:rPr lang="fr-FR" sz="2600" dirty="0" err="1"/>
              <a:t>teaching</a:t>
            </a:r>
            <a:r>
              <a:rPr lang="fr-FR" sz="2600" dirty="0"/>
              <a:t> </a:t>
            </a:r>
            <a:r>
              <a:rPr lang="fr-FR" sz="2600" dirty="0" err="1"/>
              <a:t>forget</a:t>
            </a:r>
            <a:r>
              <a:rPr lang="fr-FR" sz="2600" dirty="0"/>
              <a:t> about the </a:t>
            </a:r>
            <a:r>
              <a:rPr lang="fr-FR" sz="2600" dirty="0" err="1"/>
              <a:t>rationale</a:t>
            </a:r>
            <a:r>
              <a:rPr lang="fr-FR" sz="2600" dirty="0"/>
              <a:t> for the techniques </a:t>
            </a:r>
            <a:r>
              <a:rPr lang="fr-FR" sz="2600" dirty="0" err="1"/>
              <a:t>altogether</a:t>
            </a:r>
            <a:r>
              <a:rPr lang="fr-FR" sz="2600" dirty="0"/>
              <a:t>. </a:t>
            </a:r>
          </a:p>
          <a:p>
            <a:pPr lvl="0" algn="just"/>
            <a:r>
              <a:rPr lang="fr-FR" sz="2600" dirty="0"/>
              <a:t>If an </a:t>
            </a:r>
            <a:r>
              <a:rPr lang="fr-FR" sz="2600" dirty="0" err="1"/>
              <a:t>innovative</a:t>
            </a:r>
            <a:r>
              <a:rPr lang="fr-FR" sz="2600" dirty="0"/>
              <a:t> technique </a:t>
            </a:r>
            <a:r>
              <a:rPr lang="fr-FR" sz="2600" dirty="0" err="1"/>
              <a:t>is</a:t>
            </a:r>
            <a:r>
              <a:rPr lang="fr-FR" sz="2600" dirty="0"/>
              <a:t> </a:t>
            </a:r>
            <a:r>
              <a:rPr lang="fr-FR" sz="2600" dirty="0" err="1"/>
              <a:t>used</a:t>
            </a:r>
            <a:r>
              <a:rPr lang="fr-FR" sz="2600" dirty="0"/>
              <a:t> </a:t>
            </a:r>
            <a:r>
              <a:rPr lang="fr-FR" sz="2600" dirty="0" err="1"/>
              <a:t>only</a:t>
            </a:r>
            <a:r>
              <a:rPr lang="fr-FR" sz="2600" dirty="0"/>
              <a:t> </a:t>
            </a:r>
            <a:r>
              <a:rPr lang="fr-FR" sz="2600" dirty="0" err="1"/>
              <a:t>occasionally</a:t>
            </a:r>
            <a:r>
              <a:rPr lang="fr-FR" sz="2600" dirty="0"/>
              <a:t>, and mixed in </a:t>
            </a:r>
            <a:r>
              <a:rPr lang="fr-FR" sz="2600" dirty="0" err="1"/>
              <a:t>with</a:t>
            </a:r>
            <a:r>
              <a:rPr lang="fr-FR" sz="2600" dirty="0"/>
              <a:t> </a:t>
            </a:r>
            <a:r>
              <a:rPr lang="fr-FR" sz="2600" dirty="0" err="1"/>
              <a:t>other</a:t>
            </a:r>
            <a:r>
              <a:rPr lang="fr-FR" sz="2600" dirty="0"/>
              <a:t> (</a:t>
            </a:r>
            <a:r>
              <a:rPr lang="fr-FR" sz="2600" dirty="0" err="1"/>
              <a:t>potentially</a:t>
            </a:r>
            <a:r>
              <a:rPr lang="fr-FR" sz="2600" dirty="0"/>
              <a:t> </a:t>
            </a:r>
            <a:r>
              <a:rPr lang="fr-FR" sz="2600" dirty="0" err="1"/>
              <a:t>contradictory</a:t>
            </a:r>
            <a:r>
              <a:rPr lang="fr-FR" sz="2600" dirty="0"/>
              <a:t> </a:t>
            </a:r>
            <a:r>
              <a:rPr lang="fr-FR" sz="2600" dirty="0" err="1"/>
              <a:t>ones</a:t>
            </a:r>
            <a:r>
              <a:rPr lang="fr-FR" sz="2600" dirty="0"/>
              <a:t>), the </a:t>
            </a:r>
            <a:r>
              <a:rPr lang="fr-FR" sz="2600" dirty="0" err="1"/>
              <a:t>effect</a:t>
            </a:r>
            <a:r>
              <a:rPr lang="fr-FR" sz="2600" dirty="0"/>
              <a:t> of the new </a:t>
            </a:r>
            <a:r>
              <a:rPr lang="fr-FR" sz="2600" dirty="0" err="1"/>
              <a:t>is</a:t>
            </a:r>
            <a:r>
              <a:rPr lang="fr-FR" sz="2600" dirty="0"/>
              <a:t> </a:t>
            </a:r>
            <a:r>
              <a:rPr lang="fr-FR" sz="2600" dirty="0" err="1"/>
              <a:t>diluted</a:t>
            </a:r>
            <a:r>
              <a:rPr lang="fr-FR" sz="2600" dirty="0"/>
              <a:t>.</a:t>
            </a:r>
          </a:p>
          <a:p>
            <a:pPr>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a:bodyPr>
          <a:lstStyle/>
          <a:p>
            <a:r>
              <a:rPr lang="fr-FR" sz="3200" dirty="0">
                <a:solidFill>
                  <a:schemeClr val="tx2">
                    <a:lumMod val="60000"/>
                    <a:lumOff val="40000"/>
                  </a:schemeClr>
                </a:solidFill>
              </a:rPr>
              <a:t>MISCONCEPTIONS</a:t>
            </a:r>
          </a:p>
        </p:txBody>
      </p:sp>
      <p:sp>
        <p:nvSpPr>
          <p:cNvPr id="3" name="Espace réservé du contenu 2"/>
          <p:cNvSpPr>
            <a:spLocks noGrp="1"/>
          </p:cNvSpPr>
          <p:nvPr>
            <p:ph idx="1"/>
          </p:nvPr>
        </p:nvSpPr>
        <p:spPr>
          <a:xfrm rot="647116">
            <a:off x="457200" y="1071546"/>
            <a:ext cx="8229600" cy="5054617"/>
          </a:xfrm>
        </p:spPr>
        <p:txBody>
          <a:bodyPr/>
          <a:lstStyle/>
          <a:p>
            <a:pPr algn="just">
              <a:buNone/>
            </a:pPr>
            <a:r>
              <a:rPr lang="fr-FR" sz="2400" dirty="0"/>
              <a:t>	the </a:t>
            </a:r>
            <a:r>
              <a:rPr lang="fr-FR" sz="2400" dirty="0" err="1"/>
              <a:t>eclectic</a:t>
            </a:r>
            <a:r>
              <a:rPr lang="fr-FR" sz="2400" dirty="0"/>
              <a:t> </a:t>
            </a:r>
            <a:r>
              <a:rPr lang="fr-FR" sz="2400" dirty="0" err="1"/>
              <a:t>approach</a:t>
            </a:r>
            <a:r>
              <a:rPr lang="fr-FR" sz="2400" dirty="0"/>
              <a:t> </a:t>
            </a:r>
            <a:r>
              <a:rPr lang="fr-FR" sz="2400" dirty="0" err="1"/>
              <a:t>is</a:t>
            </a:r>
            <a:r>
              <a:rPr lang="fr-FR" sz="2400" dirty="0"/>
              <a:t> and </a:t>
            </a:r>
            <a:r>
              <a:rPr lang="fr-FR" sz="2400" dirty="0" err="1"/>
              <a:t>should</a:t>
            </a:r>
            <a:r>
              <a:rPr lang="fr-FR" sz="2400" dirty="0"/>
              <a:t> </a:t>
            </a:r>
            <a:r>
              <a:rPr lang="fr-FR" sz="2400" dirty="0" err="1"/>
              <a:t>be</a:t>
            </a:r>
            <a:r>
              <a:rPr lang="fr-FR" sz="2400" dirty="0"/>
              <a:t> </a:t>
            </a:r>
            <a:r>
              <a:rPr lang="fr-FR" sz="2400" dirty="0" err="1"/>
              <a:t>viewed</a:t>
            </a:r>
            <a:r>
              <a:rPr lang="fr-FR" sz="2400" dirty="0"/>
              <a:t> as one </a:t>
            </a:r>
            <a:r>
              <a:rPr lang="fr-FR" sz="2400" dirty="0" err="1"/>
              <a:t>approach</a:t>
            </a:r>
            <a:r>
              <a:rPr lang="fr-FR" sz="2400" dirty="0"/>
              <a:t> </a:t>
            </a:r>
            <a:r>
              <a:rPr lang="fr-FR" sz="2400" dirty="0" err="1"/>
              <a:t>except</a:t>
            </a:r>
            <a:r>
              <a:rPr lang="fr-FR" sz="2400" dirty="0"/>
              <a:t> </a:t>
            </a:r>
            <a:r>
              <a:rPr lang="fr-FR" sz="2400" dirty="0" err="1"/>
              <a:t>that</a:t>
            </a:r>
            <a:r>
              <a:rPr lang="fr-FR" sz="2400" dirty="0"/>
              <a:t> </a:t>
            </a:r>
            <a:r>
              <a:rPr lang="fr-FR" sz="2400" dirty="0" err="1"/>
              <a:t>it</a:t>
            </a:r>
            <a:r>
              <a:rPr lang="fr-FR" sz="2400" dirty="0"/>
              <a:t> </a:t>
            </a:r>
            <a:r>
              <a:rPr lang="fr-FR" sz="2400" dirty="0" err="1"/>
              <a:t>embraces</a:t>
            </a:r>
            <a:r>
              <a:rPr lang="fr-FR" sz="2400" dirty="0"/>
              <a:t> </a:t>
            </a:r>
            <a:r>
              <a:rPr lang="fr-FR" sz="2400" dirty="0" err="1"/>
              <a:t>characteristics</a:t>
            </a:r>
            <a:r>
              <a:rPr lang="fr-FR" sz="2400" dirty="0"/>
              <a:t> of more </a:t>
            </a:r>
            <a:r>
              <a:rPr lang="fr-FR" sz="2400" dirty="0" err="1"/>
              <a:t>than</a:t>
            </a:r>
            <a:r>
              <a:rPr lang="fr-FR" sz="2400" dirty="0"/>
              <a:t> one </a:t>
            </a:r>
            <a:r>
              <a:rPr lang="fr-FR" sz="2400" dirty="0" err="1"/>
              <a:t>method</a:t>
            </a:r>
            <a:r>
              <a:rPr lang="fr-FR" sz="2400" dirty="0"/>
              <a:t>. </a:t>
            </a:r>
            <a:r>
              <a:rPr lang="fr-FR" sz="2400" dirty="0" err="1"/>
              <a:t>Thus</a:t>
            </a:r>
            <a:r>
              <a:rPr lang="fr-FR" sz="2400" dirty="0"/>
              <a:t>, </a:t>
            </a:r>
            <a:r>
              <a:rPr lang="fr-FR" sz="2400" dirty="0" err="1"/>
              <a:t>embracing</a:t>
            </a:r>
            <a:r>
              <a:rPr lang="fr-FR" sz="2400" dirty="0"/>
              <a:t> </a:t>
            </a:r>
            <a:r>
              <a:rPr lang="fr-FR" sz="2400" dirty="0" err="1"/>
              <a:t>features</a:t>
            </a:r>
            <a:r>
              <a:rPr lang="fr-FR" sz="2400" dirty="0"/>
              <a:t> of more </a:t>
            </a:r>
            <a:r>
              <a:rPr lang="fr-FR" sz="2400" dirty="0" err="1"/>
              <a:t>than</a:t>
            </a:r>
            <a:r>
              <a:rPr lang="fr-FR" sz="2400" dirty="0"/>
              <a:t> one </a:t>
            </a:r>
            <a:r>
              <a:rPr lang="fr-FR" sz="2400" dirty="0" err="1"/>
              <a:t>method</a:t>
            </a:r>
            <a:r>
              <a:rPr lang="fr-FR" sz="2400" dirty="0"/>
              <a:t> </a:t>
            </a:r>
            <a:r>
              <a:rPr lang="fr-FR" sz="2400" dirty="0" err="1"/>
              <a:t>does</a:t>
            </a:r>
            <a:r>
              <a:rPr lang="fr-FR" sz="2400" dirty="0"/>
              <a:t> not </a:t>
            </a:r>
            <a:r>
              <a:rPr lang="fr-FR" sz="2400" dirty="0" err="1"/>
              <a:t>mean</a:t>
            </a:r>
            <a:r>
              <a:rPr lang="fr-FR" sz="2400" dirty="0"/>
              <a:t> </a:t>
            </a:r>
            <a:r>
              <a:rPr lang="fr-FR" sz="2400" dirty="0" err="1"/>
              <a:t>that</a:t>
            </a:r>
            <a:r>
              <a:rPr lang="fr-FR" sz="2400" dirty="0"/>
              <a:t> </a:t>
            </a:r>
            <a:r>
              <a:rPr lang="fr-FR" sz="2400" dirty="0" err="1"/>
              <a:t>using</a:t>
            </a:r>
            <a:r>
              <a:rPr lang="fr-FR" sz="2400" dirty="0"/>
              <a:t> the </a:t>
            </a:r>
            <a:r>
              <a:rPr lang="fr-FR" sz="2400" dirty="0" err="1"/>
              <a:t>eclectic</a:t>
            </a:r>
            <a:r>
              <a:rPr lang="fr-FR" sz="2400" dirty="0"/>
              <a:t> </a:t>
            </a:r>
            <a:r>
              <a:rPr lang="fr-FR" sz="2400" dirty="0" err="1"/>
              <a:t>method</a:t>
            </a:r>
            <a:r>
              <a:rPr lang="fr-FR" sz="2400" dirty="0"/>
              <a:t> </a:t>
            </a:r>
            <a:r>
              <a:rPr lang="fr-FR" sz="2400" dirty="0" err="1"/>
              <a:t>is</a:t>
            </a:r>
            <a:r>
              <a:rPr lang="fr-FR" sz="2400" dirty="0"/>
              <a:t> </a:t>
            </a:r>
            <a:r>
              <a:rPr lang="fr-FR" sz="2400" dirty="0" err="1"/>
              <a:t>using</a:t>
            </a:r>
            <a:r>
              <a:rPr lang="fr-FR" sz="2400" dirty="0"/>
              <a:t> </a:t>
            </a:r>
            <a:r>
              <a:rPr lang="fr-FR" sz="2400" dirty="0" err="1"/>
              <a:t>several</a:t>
            </a:r>
            <a:r>
              <a:rPr lang="fr-FR" sz="2400" dirty="0"/>
              <a:t> </a:t>
            </a:r>
            <a:r>
              <a:rPr lang="fr-FR" sz="2400" dirty="0" err="1"/>
              <a:t>isolated</a:t>
            </a:r>
            <a:r>
              <a:rPr lang="fr-FR" sz="2400" dirty="0"/>
              <a:t> </a:t>
            </a:r>
            <a:r>
              <a:rPr lang="fr-FR" sz="2400" dirty="0" err="1"/>
              <a:t>methods</a:t>
            </a:r>
            <a:r>
              <a:rPr lang="fr-FR" sz="2400" dirty="0"/>
              <a:t>.</a:t>
            </a:r>
          </a:p>
          <a:p>
            <a:pPr algn="just">
              <a:buNone/>
            </a:pPr>
            <a:r>
              <a:rPr lang="fr-FR" sz="2400" dirty="0"/>
              <a:t>	if </a:t>
            </a:r>
            <a:r>
              <a:rPr lang="fr-FR" sz="2400" dirty="0" err="1"/>
              <a:t>pupils</a:t>
            </a:r>
            <a:r>
              <a:rPr lang="fr-FR" sz="2400" dirty="0"/>
              <a:t> are fluent in the </a:t>
            </a:r>
            <a:r>
              <a:rPr lang="fr-FR" sz="2400" dirty="0" err="1"/>
              <a:t>target</a:t>
            </a:r>
            <a:r>
              <a:rPr lang="fr-FR" sz="2400" dirty="0"/>
              <a:t> </a:t>
            </a:r>
            <a:r>
              <a:rPr lang="fr-FR" sz="2400" dirty="0" err="1"/>
              <a:t>language</a:t>
            </a:r>
            <a:r>
              <a:rPr lang="fr-FR" sz="2400" dirty="0"/>
              <a:t>. </a:t>
            </a:r>
            <a:r>
              <a:rPr lang="fr-FR" sz="2400" dirty="0" err="1"/>
              <a:t>They</a:t>
            </a:r>
            <a:r>
              <a:rPr lang="fr-FR" sz="2400" dirty="0"/>
              <a:t> </a:t>
            </a:r>
            <a:r>
              <a:rPr lang="fr-FR" sz="2400" dirty="0" err="1"/>
              <a:t>mentioned</a:t>
            </a:r>
            <a:r>
              <a:rPr lang="fr-FR" sz="2400" dirty="0"/>
              <a:t> </a:t>
            </a:r>
            <a:r>
              <a:rPr lang="fr-FR" sz="2400" dirty="0" err="1"/>
              <a:t>pupils</a:t>
            </a:r>
            <a:r>
              <a:rPr lang="fr-FR" sz="2400" dirty="0"/>
              <a:t>‘ </a:t>
            </a:r>
            <a:r>
              <a:rPr lang="fr-FR" sz="2400" dirty="0" err="1"/>
              <a:t>poor</a:t>
            </a:r>
            <a:r>
              <a:rPr lang="fr-FR" sz="2400" dirty="0"/>
              <a:t> </a:t>
            </a:r>
            <a:r>
              <a:rPr lang="fr-FR" sz="2400" dirty="0" err="1"/>
              <a:t>language</a:t>
            </a:r>
            <a:r>
              <a:rPr lang="fr-FR" sz="2400" dirty="0"/>
              <a:t> background as an </a:t>
            </a:r>
            <a:r>
              <a:rPr lang="fr-FR" sz="2400" dirty="0" err="1"/>
              <a:t>inhibitor</a:t>
            </a:r>
            <a:r>
              <a:rPr lang="fr-FR" sz="2400" dirty="0"/>
              <a:t> to the use of the </a:t>
            </a:r>
            <a:r>
              <a:rPr lang="fr-FR" sz="2400" dirty="0" err="1"/>
              <a:t>eclectic</a:t>
            </a:r>
            <a:r>
              <a:rPr lang="fr-FR" sz="2400" dirty="0"/>
              <a:t> </a:t>
            </a:r>
            <a:r>
              <a:rPr lang="fr-FR" sz="2400" dirty="0" err="1"/>
              <a:t>approach</a:t>
            </a:r>
            <a:r>
              <a:rPr lang="fr-FR" sz="2400" dirty="0"/>
              <a:t>, and </a:t>
            </a:r>
            <a:r>
              <a:rPr lang="fr-FR" sz="2400" dirty="0" err="1"/>
              <a:t>Respondents</a:t>
            </a:r>
            <a:r>
              <a:rPr lang="fr-FR" sz="2400" dirty="0"/>
              <a:t> </a:t>
            </a:r>
            <a:r>
              <a:rPr lang="fr-FR" sz="2400" dirty="0" err="1"/>
              <a:t>explained</a:t>
            </a:r>
            <a:r>
              <a:rPr lang="fr-FR" sz="2400" dirty="0"/>
              <a:t> </a:t>
            </a:r>
            <a:r>
              <a:rPr lang="fr-FR" sz="2400" dirty="0" err="1"/>
              <a:t>that</a:t>
            </a:r>
            <a:r>
              <a:rPr lang="fr-FR" sz="2400" dirty="0"/>
              <a:t> </a:t>
            </a:r>
            <a:r>
              <a:rPr lang="fr-FR" sz="2400" dirty="0" err="1"/>
              <a:t>some</a:t>
            </a:r>
            <a:r>
              <a:rPr lang="fr-FR" sz="2400" dirty="0"/>
              <a:t> </a:t>
            </a:r>
            <a:r>
              <a:rPr lang="fr-FR" sz="2400" dirty="0" err="1"/>
              <a:t>pupils</a:t>
            </a:r>
            <a:r>
              <a:rPr lang="fr-FR" sz="2400" dirty="0"/>
              <a:t> </a:t>
            </a:r>
            <a:r>
              <a:rPr lang="fr-FR" sz="2400" dirty="0" err="1"/>
              <a:t>could</a:t>
            </a:r>
            <a:r>
              <a:rPr lang="fr-FR" sz="2400" dirty="0"/>
              <a:t> not </a:t>
            </a:r>
            <a:r>
              <a:rPr lang="fr-FR" sz="2400" dirty="0" err="1"/>
              <a:t>speak</a:t>
            </a:r>
            <a:r>
              <a:rPr lang="fr-FR" sz="2400" dirty="0"/>
              <a:t> English, and </a:t>
            </a:r>
            <a:r>
              <a:rPr lang="fr-FR" sz="2400" dirty="0" err="1"/>
              <a:t>this</a:t>
            </a:r>
            <a:r>
              <a:rPr lang="fr-FR" sz="2400" dirty="0"/>
              <a:t> </a:t>
            </a:r>
            <a:r>
              <a:rPr lang="fr-FR" sz="2400" dirty="0" err="1"/>
              <a:t>problem</a:t>
            </a:r>
            <a:r>
              <a:rPr lang="fr-FR" sz="2400" dirty="0"/>
              <a:t> </a:t>
            </a:r>
            <a:r>
              <a:rPr lang="fr-FR" sz="2400" dirty="0" err="1"/>
              <a:t>was</a:t>
            </a:r>
            <a:r>
              <a:rPr lang="fr-FR" sz="2400" dirty="0"/>
              <a:t> </a:t>
            </a:r>
            <a:r>
              <a:rPr lang="fr-FR" sz="2400" dirty="0" err="1"/>
              <a:t>worse</a:t>
            </a:r>
            <a:r>
              <a:rPr lang="fr-FR" sz="2400" dirty="0"/>
              <a:t> in rural areas </a:t>
            </a:r>
            <a:r>
              <a:rPr lang="fr-FR" sz="2400" dirty="0" err="1"/>
              <a:t>than</a:t>
            </a:r>
            <a:r>
              <a:rPr lang="fr-FR" sz="2400" dirty="0"/>
              <a:t> in </a:t>
            </a:r>
            <a:r>
              <a:rPr lang="fr-FR" sz="2400" dirty="0" err="1"/>
              <a:t>urban</a:t>
            </a:r>
            <a:r>
              <a:rPr lang="fr-FR" sz="2400" dirty="0"/>
              <a:t> areas.</a:t>
            </a:r>
          </a:p>
          <a:p>
            <a:pPr>
              <a:buNone/>
            </a:pPr>
            <a:endParaRPr lang="fr-FR" sz="2400" dirty="0"/>
          </a:p>
          <a:p>
            <a:pPr>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a:bodyPr>
          <a:lstStyle/>
          <a:p>
            <a:r>
              <a:rPr lang="fr-FR" sz="2800" b="1" i="1" dirty="0">
                <a:solidFill>
                  <a:schemeClr val="accent5"/>
                </a:solidFill>
              </a:rPr>
              <a:t>GRAMMAR TRANSLATION METHOD</a:t>
            </a:r>
            <a:endParaRPr lang="fr-FR" sz="2800" dirty="0"/>
          </a:p>
        </p:txBody>
      </p:sp>
      <p:sp>
        <p:nvSpPr>
          <p:cNvPr id="3" name="Espace réservé du contenu 2"/>
          <p:cNvSpPr>
            <a:spLocks noGrp="1"/>
          </p:cNvSpPr>
          <p:nvPr>
            <p:ph idx="1"/>
          </p:nvPr>
        </p:nvSpPr>
        <p:spPr>
          <a:xfrm>
            <a:off x="457200" y="1142984"/>
            <a:ext cx="8229600" cy="5500726"/>
          </a:xfrm>
        </p:spPr>
        <p:txBody>
          <a:bodyPr>
            <a:normAutofit fontScale="70000" lnSpcReduction="20000"/>
          </a:bodyPr>
          <a:lstStyle/>
          <a:p>
            <a:pPr algn="just">
              <a:spcBef>
                <a:spcPts val="0"/>
              </a:spcBef>
              <a:buNone/>
            </a:pPr>
            <a:r>
              <a:rPr lang="fr-FR" dirty="0"/>
              <a:t> 	</a:t>
            </a:r>
          </a:p>
          <a:p>
            <a:pPr algn="just">
              <a:spcBef>
                <a:spcPts val="0"/>
              </a:spcBef>
              <a:buNone/>
            </a:pPr>
            <a:r>
              <a:rPr lang="fr-FR" dirty="0"/>
              <a:t>	Richards and Rodgers (2001) observe </a:t>
            </a:r>
            <a:r>
              <a:rPr lang="fr-FR" dirty="0" err="1"/>
              <a:t>that</a:t>
            </a:r>
            <a:r>
              <a:rPr lang="fr-FR" dirty="0"/>
              <a:t> the </a:t>
            </a:r>
            <a:r>
              <a:rPr lang="fr-FR" dirty="0" err="1"/>
              <a:t>Grammar</a:t>
            </a:r>
            <a:r>
              <a:rPr lang="fr-FR" dirty="0"/>
              <a:t>-Translation </a:t>
            </a:r>
            <a:r>
              <a:rPr lang="fr-FR" dirty="0" err="1"/>
              <a:t>Method</a:t>
            </a:r>
            <a:r>
              <a:rPr lang="fr-FR" dirty="0"/>
              <a:t> </a:t>
            </a:r>
            <a:r>
              <a:rPr lang="fr-FR" dirty="0" err="1"/>
              <a:t>is</a:t>
            </a:r>
            <a:r>
              <a:rPr lang="fr-FR" dirty="0"/>
              <a:t> a </a:t>
            </a:r>
            <a:r>
              <a:rPr lang="fr-FR" dirty="0" err="1"/>
              <a:t>way</a:t>
            </a:r>
            <a:r>
              <a:rPr lang="fr-FR" dirty="0"/>
              <a:t> of </a:t>
            </a:r>
            <a:r>
              <a:rPr lang="fr-FR" dirty="0" err="1"/>
              <a:t>studying</a:t>
            </a:r>
            <a:r>
              <a:rPr lang="fr-FR" dirty="0"/>
              <a:t> </a:t>
            </a:r>
            <a:r>
              <a:rPr lang="fr-FR" dirty="0" err="1"/>
              <a:t>language</a:t>
            </a:r>
            <a:r>
              <a:rPr lang="fr-FR" dirty="0"/>
              <a:t> first </a:t>
            </a:r>
            <a:r>
              <a:rPr lang="fr-FR" dirty="0" err="1"/>
              <a:t>through</a:t>
            </a:r>
            <a:r>
              <a:rPr lang="fr-FR" dirty="0"/>
              <a:t> </a:t>
            </a:r>
            <a:r>
              <a:rPr lang="fr-FR" b="1" dirty="0">
                <a:solidFill>
                  <a:srgbClr val="00B0F0"/>
                </a:solidFill>
              </a:rPr>
              <a:t>a </a:t>
            </a:r>
            <a:r>
              <a:rPr lang="fr-FR" b="1" dirty="0" err="1">
                <a:solidFill>
                  <a:srgbClr val="00B0F0"/>
                </a:solidFill>
              </a:rPr>
              <a:t>detailed</a:t>
            </a:r>
            <a:r>
              <a:rPr lang="fr-FR" b="1" dirty="0">
                <a:solidFill>
                  <a:srgbClr val="00B0F0"/>
                </a:solidFill>
              </a:rPr>
              <a:t> </a:t>
            </a:r>
            <a:r>
              <a:rPr lang="fr-FR" b="1" dirty="0" err="1">
                <a:solidFill>
                  <a:srgbClr val="00B0F0"/>
                </a:solidFill>
              </a:rPr>
              <a:t>analysis</a:t>
            </a:r>
            <a:r>
              <a:rPr lang="fr-FR" b="1" dirty="0">
                <a:solidFill>
                  <a:srgbClr val="00B0F0"/>
                </a:solidFill>
              </a:rPr>
              <a:t> of </a:t>
            </a:r>
            <a:r>
              <a:rPr lang="fr-FR" b="1" dirty="0" err="1">
                <a:solidFill>
                  <a:srgbClr val="00B0F0"/>
                </a:solidFill>
              </a:rPr>
              <a:t>its</a:t>
            </a:r>
            <a:r>
              <a:rPr lang="fr-FR" b="1" dirty="0">
                <a:solidFill>
                  <a:srgbClr val="00B0F0"/>
                </a:solidFill>
              </a:rPr>
              <a:t> </a:t>
            </a:r>
            <a:r>
              <a:rPr lang="fr-FR" b="1" dirty="0" err="1">
                <a:solidFill>
                  <a:srgbClr val="00B0F0"/>
                </a:solidFill>
              </a:rPr>
              <a:t>grammar</a:t>
            </a:r>
            <a:r>
              <a:rPr lang="fr-FR" b="1" dirty="0">
                <a:solidFill>
                  <a:srgbClr val="00B0F0"/>
                </a:solidFill>
              </a:rPr>
              <a:t> </a:t>
            </a:r>
            <a:r>
              <a:rPr lang="fr-FR" b="1" dirty="0" err="1">
                <a:solidFill>
                  <a:srgbClr val="00B0F0"/>
                </a:solidFill>
              </a:rPr>
              <a:t>rules</a:t>
            </a:r>
            <a:r>
              <a:rPr lang="fr-FR" b="1" dirty="0">
                <a:solidFill>
                  <a:srgbClr val="00B0F0"/>
                </a:solidFill>
              </a:rPr>
              <a:t>, </a:t>
            </a:r>
            <a:r>
              <a:rPr lang="fr-FR" b="1" dirty="0" err="1">
                <a:solidFill>
                  <a:srgbClr val="00B0F0"/>
                </a:solidFill>
              </a:rPr>
              <a:t>followed</a:t>
            </a:r>
            <a:r>
              <a:rPr lang="fr-FR" b="1" dirty="0">
                <a:solidFill>
                  <a:srgbClr val="00B0F0"/>
                </a:solidFill>
              </a:rPr>
              <a:t> by application of </a:t>
            </a:r>
            <a:r>
              <a:rPr lang="fr-FR" b="1" dirty="0" err="1">
                <a:solidFill>
                  <a:srgbClr val="00B0F0"/>
                </a:solidFill>
              </a:rPr>
              <a:t>this</a:t>
            </a:r>
            <a:r>
              <a:rPr lang="fr-FR" b="1" dirty="0">
                <a:solidFill>
                  <a:srgbClr val="00B0F0"/>
                </a:solidFill>
              </a:rPr>
              <a:t> </a:t>
            </a:r>
            <a:r>
              <a:rPr lang="fr-FR" b="1" dirty="0" err="1">
                <a:solidFill>
                  <a:srgbClr val="00B0F0"/>
                </a:solidFill>
              </a:rPr>
              <a:t>knowledge</a:t>
            </a:r>
            <a:r>
              <a:rPr lang="fr-FR" b="1" dirty="0">
                <a:solidFill>
                  <a:srgbClr val="00B0F0"/>
                </a:solidFill>
              </a:rPr>
              <a:t> to the </a:t>
            </a:r>
            <a:r>
              <a:rPr lang="fr-FR" b="1" dirty="0" err="1">
                <a:solidFill>
                  <a:srgbClr val="00B0F0"/>
                </a:solidFill>
              </a:rPr>
              <a:t>task</a:t>
            </a:r>
            <a:r>
              <a:rPr lang="fr-FR" b="1" dirty="0">
                <a:solidFill>
                  <a:srgbClr val="00B0F0"/>
                </a:solidFill>
              </a:rPr>
              <a:t> of </a:t>
            </a:r>
            <a:r>
              <a:rPr lang="fr-FR" b="1" dirty="0" err="1">
                <a:solidFill>
                  <a:srgbClr val="00B0F0"/>
                </a:solidFill>
              </a:rPr>
              <a:t>translating</a:t>
            </a:r>
            <a:r>
              <a:rPr lang="fr-FR" b="1" dirty="0">
                <a:solidFill>
                  <a:srgbClr val="00B0F0"/>
                </a:solidFill>
              </a:rPr>
              <a:t> sentences and </a:t>
            </a:r>
            <a:r>
              <a:rPr lang="fr-FR" b="1" dirty="0" err="1">
                <a:solidFill>
                  <a:srgbClr val="00B0F0"/>
                </a:solidFill>
              </a:rPr>
              <a:t>texts</a:t>
            </a:r>
            <a:r>
              <a:rPr lang="fr-FR" b="1" dirty="0">
                <a:solidFill>
                  <a:srgbClr val="00B0F0"/>
                </a:solidFill>
              </a:rPr>
              <a:t> </a:t>
            </a:r>
            <a:r>
              <a:rPr lang="fr-FR" b="1" dirty="0" err="1">
                <a:solidFill>
                  <a:srgbClr val="00B0F0"/>
                </a:solidFill>
              </a:rPr>
              <a:t>into</a:t>
            </a:r>
            <a:r>
              <a:rPr lang="fr-FR" b="1" dirty="0">
                <a:solidFill>
                  <a:srgbClr val="00B0F0"/>
                </a:solidFill>
              </a:rPr>
              <a:t> and out of the </a:t>
            </a:r>
            <a:r>
              <a:rPr lang="fr-FR" b="1" dirty="0" err="1">
                <a:solidFill>
                  <a:srgbClr val="00B0F0"/>
                </a:solidFill>
              </a:rPr>
              <a:t>target</a:t>
            </a:r>
            <a:r>
              <a:rPr lang="fr-FR" b="1" dirty="0">
                <a:solidFill>
                  <a:srgbClr val="00B0F0"/>
                </a:solidFill>
              </a:rPr>
              <a:t> </a:t>
            </a:r>
            <a:r>
              <a:rPr lang="fr-FR" b="1" dirty="0" err="1">
                <a:solidFill>
                  <a:srgbClr val="00B0F0"/>
                </a:solidFill>
              </a:rPr>
              <a:t>language</a:t>
            </a:r>
            <a:r>
              <a:rPr lang="fr-FR" dirty="0"/>
              <a:t>. It </a:t>
            </a:r>
            <a:r>
              <a:rPr lang="fr-FR" dirty="0" err="1"/>
              <a:t>views</a:t>
            </a:r>
            <a:r>
              <a:rPr lang="fr-FR" dirty="0"/>
              <a:t> </a:t>
            </a:r>
            <a:r>
              <a:rPr lang="fr-FR" dirty="0" err="1"/>
              <a:t>language</a:t>
            </a:r>
            <a:r>
              <a:rPr lang="fr-FR" dirty="0"/>
              <a:t> </a:t>
            </a:r>
            <a:r>
              <a:rPr lang="fr-FR" dirty="0" err="1"/>
              <a:t>learning</a:t>
            </a:r>
            <a:r>
              <a:rPr lang="fr-FR" dirty="0"/>
              <a:t> as </a:t>
            </a:r>
            <a:r>
              <a:rPr lang="fr-FR" dirty="0" err="1"/>
              <a:t>consisting</a:t>
            </a:r>
            <a:r>
              <a:rPr lang="fr-FR" dirty="0"/>
              <a:t> of </a:t>
            </a:r>
            <a:r>
              <a:rPr lang="fr-FR" dirty="0" err="1"/>
              <a:t>little</a:t>
            </a:r>
            <a:r>
              <a:rPr lang="fr-FR" dirty="0"/>
              <a:t> more </a:t>
            </a:r>
            <a:r>
              <a:rPr lang="fr-FR" dirty="0" err="1"/>
              <a:t>than</a:t>
            </a:r>
            <a:r>
              <a:rPr lang="fr-FR" dirty="0"/>
              <a:t> </a:t>
            </a:r>
            <a:r>
              <a:rPr lang="fr-FR" b="1" dirty="0" err="1">
                <a:solidFill>
                  <a:srgbClr val="00B050"/>
                </a:solidFill>
              </a:rPr>
              <a:t>memorising</a:t>
            </a:r>
            <a:r>
              <a:rPr lang="fr-FR" b="1" dirty="0">
                <a:solidFill>
                  <a:srgbClr val="00B050"/>
                </a:solidFill>
              </a:rPr>
              <a:t> </a:t>
            </a:r>
            <a:r>
              <a:rPr lang="fr-FR" b="1" dirty="0" err="1">
                <a:solidFill>
                  <a:srgbClr val="00B050"/>
                </a:solidFill>
              </a:rPr>
              <a:t>rules</a:t>
            </a:r>
            <a:r>
              <a:rPr lang="fr-FR" b="1" dirty="0">
                <a:solidFill>
                  <a:srgbClr val="00B050"/>
                </a:solidFill>
              </a:rPr>
              <a:t> </a:t>
            </a:r>
            <a:r>
              <a:rPr lang="fr-FR" dirty="0"/>
              <a:t>and </a:t>
            </a:r>
            <a:r>
              <a:rPr lang="fr-FR" dirty="0" err="1"/>
              <a:t>facts</a:t>
            </a:r>
            <a:r>
              <a:rPr lang="fr-FR" dirty="0"/>
              <a:t> in </a:t>
            </a:r>
            <a:r>
              <a:rPr lang="fr-FR" dirty="0" err="1"/>
              <a:t>order</a:t>
            </a:r>
            <a:r>
              <a:rPr lang="fr-FR" dirty="0"/>
              <a:t> </a:t>
            </a:r>
            <a:r>
              <a:rPr lang="fr-FR" b="1" dirty="0">
                <a:solidFill>
                  <a:srgbClr val="00B050"/>
                </a:solidFill>
              </a:rPr>
              <a:t>to </a:t>
            </a:r>
            <a:r>
              <a:rPr lang="fr-FR" b="1" dirty="0" err="1">
                <a:solidFill>
                  <a:srgbClr val="00B050"/>
                </a:solidFill>
              </a:rPr>
              <a:t>understand</a:t>
            </a:r>
            <a:r>
              <a:rPr lang="fr-FR" b="1" dirty="0">
                <a:solidFill>
                  <a:srgbClr val="00B050"/>
                </a:solidFill>
              </a:rPr>
              <a:t> and </a:t>
            </a:r>
            <a:r>
              <a:rPr lang="fr-FR" b="1" dirty="0" err="1">
                <a:solidFill>
                  <a:srgbClr val="00B050"/>
                </a:solidFill>
              </a:rPr>
              <a:t>manipulate</a:t>
            </a:r>
            <a:r>
              <a:rPr lang="fr-FR" b="1" dirty="0">
                <a:solidFill>
                  <a:srgbClr val="00B050"/>
                </a:solidFill>
              </a:rPr>
              <a:t> </a:t>
            </a:r>
            <a:r>
              <a:rPr lang="fr-FR" dirty="0"/>
              <a:t>the </a:t>
            </a:r>
            <a:r>
              <a:rPr lang="fr-FR" dirty="0" err="1"/>
              <a:t>morphology</a:t>
            </a:r>
            <a:r>
              <a:rPr lang="fr-FR" dirty="0"/>
              <a:t> and </a:t>
            </a:r>
            <a:r>
              <a:rPr lang="fr-FR" dirty="0" err="1"/>
              <a:t>syntax</a:t>
            </a:r>
            <a:r>
              <a:rPr lang="fr-FR" dirty="0"/>
              <a:t> of the </a:t>
            </a:r>
            <a:r>
              <a:rPr lang="fr-FR" dirty="0" err="1"/>
              <a:t>foreign</a:t>
            </a:r>
            <a:r>
              <a:rPr lang="fr-FR" dirty="0"/>
              <a:t> </a:t>
            </a:r>
            <a:r>
              <a:rPr lang="fr-FR" dirty="0" err="1"/>
              <a:t>language</a:t>
            </a:r>
            <a:r>
              <a:rPr lang="fr-FR" dirty="0"/>
              <a:t>.</a:t>
            </a:r>
          </a:p>
          <a:p>
            <a:pPr algn="just">
              <a:spcBef>
                <a:spcPts val="0"/>
              </a:spcBef>
              <a:buNone/>
            </a:pPr>
            <a:r>
              <a:rPr lang="fr-FR" dirty="0"/>
              <a:t>		The </a:t>
            </a:r>
            <a:r>
              <a:rPr lang="fr-FR" dirty="0" err="1"/>
              <a:t>teacher</a:t>
            </a:r>
            <a:r>
              <a:rPr lang="fr-FR" dirty="0"/>
              <a:t> </a:t>
            </a:r>
            <a:r>
              <a:rPr lang="fr-FR" dirty="0" err="1"/>
              <a:t>is</a:t>
            </a:r>
            <a:r>
              <a:rPr lang="fr-FR" dirty="0"/>
              <a:t> the </a:t>
            </a:r>
            <a:r>
              <a:rPr lang="fr-FR" b="1" dirty="0" err="1">
                <a:solidFill>
                  <a:srgbClr val="FFC000"/>
                </a:solidFill>
              </a:rPr>
              <a:t>authority</a:t>
            </a:r>
            <a:r>
              <a:rPr lang="fr-FR" dirty="0"/>
              <a:t> in the </a:t>
            </a:r>
            <a:r>
              <a:rPr lang="fr-FR" dirty="0" err="1"/>
              <a:t>classroom</a:t>
            </a:r>
            <a:r>
              <a:rPr lang="fr-FR" dirty="0"/>
              <a:t>, the </a:t>
            </a:r>
            <a:r>
              <a:rPr lang="fr-FR" dirty="0" err="1"/>
              <a:t>learners</a:t>
            </a:r>
            <a:r>
              <a:rPr lang="fr-FR" dirty="0"/>
              <a:t> do as the </a:t>
            </a:r>
            <a:r>
              <a:rPr lang="fr-FR" dirty="0" err="1"/>
              <a:t>teacher</a:t>
            </a:r>
            <a:r>
              <a:rPr lang="fr-FR" dirty="0"/>
              <a:t> </a:t>
            </a:r>
            <a:r>
              <a:rPr lang="fr-FR" dirty="0" err="1"/>
              <a:t>says</a:t>
            </a:r>
            <a:r>
              <a:rPr lang="fr-FR" dirty="0"/>
              <a:t> </a:t>
            </a:r>
            <a:r>
              <a:rPr lang="fr-FR" dirty="0" err="1"/>
              <a:t>so</a:t>
            </a:r>
            <a:r>
              <a:rPr lang="fr-FR" dirty="0"/>
              <a:t> </a:t>
            </a:r>
            <a:r>
              <a:rPr lang="fr-FR" dirty="0" err="1"/>
              <a:t>that</a:t>
            </a:r>
            <a:r>
              <a:rPr lang="fr-FR" dirty="0"/>
              <a:t> </a:t>
            </a:r>
            <a:r>
              <a:rPr lang="fr-FR" dirty="0" err="1"/>
              <a:t>they</a:t>
            </a:r>
            <a:r>
              <a:rPr lang="fr-FR" dirty="0"/>
              <a:t> </a:t>
            </a:r>
            <a:r>
              <a:rPr lang="fr-FR" dirty="0" err="1"/>
              <a:t>can</a:t>
            </a:r>
            <a:r>
              <a:rPr lang="fr-FR" dirty="0"/>
              <a:t> </a:t>
            </a:r>
            <a:r>
              <a:rPr lang="fr-FR" dirty="0" err="1"/>
              <a:t>learn</a:t>
            </a:r>
            <a:r>
              <a:rPr lang="fr-FR" dirty="0"/>
              <a:t> </a:t>
            </a:r>
            <a:r>
              <a:rPr lang="fr-FR" dirty="0" err="1"/>
              <a:t>what</a:t>
            </a:r>
            <a:r>
              <a:rPr lang="fr-FR" dirty="0"/>
              <a:t> the </a:t>
            </a:r>
            <a:r>
              <a:rPr lang="fr-FR" dirty="0" err="1"/>
              <a:t>teacher</a:t>
            </a:r>
            <a:r>
              <a:rPr lang="fr-FR" dirty="0"/>
              <a:t> </a:t>
            </a:r>
            <a:r>
              <a:rPr lang="fr-FR" dirty="0" err="1"/>
              <a:t>knows</a:t>
            </a:r>
            <a:r>
              <a:rPr lang="fr-FR" dirty="0"/>
              <a:t>. </a:t>
            </a:r>
            <a:r>
              <a:rPr lang="fr-FR" b="1" dirty="0">
                <a:solidFill>
                  <a:srgbClr val="C00000"/>
                </a:solidFill>
              </a:rPr>
              <a:t>Interaction in the </a:t>
            </a:r>
            <a:r>
              <a:rPr lang="fr-FR" b="1" dirty="0" err="1">
                <a:solidFill>
                  <a:srgbClr val="C00000"/>
                </a:solidFill>
              </a:rPr>
              <a:t>classroom</a:t>
            </a:r>
            <a:r>
              <a:rPr lang="fr-FR" b="1" dirty="0">
                <a:solidFill>
                  <a:srgbClr val="C00000"/>
                </a:solidFill>
              </a:rPr>
              <a:t> </a:t>
            </a:r>
            <a:r>
              <a:rPr lang="fr-FR" b="1" dirty="0" err="1">
                <a:solidFill>
                  <a:srgbClr val="C00000"/>
                </a:solidFill>
              </a:rPr>
              <a:t>is</a:t>
            </a:r>
            <a:r>
              <a:rPr lang="fr-FR" b="1" dirty="0">
                <a:solidFill>
                  <a:srgbClr val="C00000"/>
                </a:solidFill>
              </a:rPr>
              <a:t> </a:t>
            </a:r>
            <a:r>
              <a:rPr lang="fr-FR" b="1" dirty="0" err="1">
                <a:solidFill>
                  <a:srgbClr val="C00000"/>
                </a:solidFill>
              </a:rPr>
              <a:t>from</a:t>
            </a:r>
            <a:r>
              <a:rPr lang="fr-FR" b="1" dirty="0">
                <a:solidFill>
                  <a:srgbClr val="C00000"/>
                </a:solidFill>
              </a:rPr>
              <a:t> the </a:t>
            </a:r>
            <a:r>
              <a:rPr lang="fr-FR" b="1" dirty="0" err="1">
                <a:solidFill>
                  <a:srgbClr val="C00000"/>
                </a:solidFill>
              </a:rPr>
              <a:t>teacher</a:t>
            </a:r>
            <a:r>
              <a:rPr lang="fr-FR" b="1" dirty="0">
                <a:solidFill>
                  <a:srgbClr val="C00000"/>
                </a:solidFill>
              </a:rPr>
              <a:t> to the </a:t>
            </a:r>
            <a:r>
              <a:rPr lang="fr-FR" b="1" dirty="0" err="1">
                <a:solidFill>
                  <a:srgbClr val="C00000"/>
                </a:solidFill>
              </a:rPr>
              <a:t>learner</a:t>
            </a:r>
            <a:r>
              <a:rPr lang="fr-FR" b="1" dirty="0">
                <a:solidFill>
                  <a:srgbClr val="C00000"/>
                </a:solidFill>
              </a:rPr>
              <a:t>.</a:t>
            </a:r>
            <a:r>
              <a:rPr lang="fr-FR" dirty="0"/>
              <a:t> There </a:t>
            </a:r>
            <a:r>
              <a:rPr lang="fr-FR" dirty="0" err="1"/>
              <a:t>is</a:t>
            </a:r>
            <a:r>
              <a:rPr lang="fr-FR" dirty="0"/>
              <a:t> </a:t>
            </a:r>
            <a:r>
              <a:rPr lang="fr-FR" dirty="0" err="1"/>
              <a:t>little</a:t>
            </a:r>
            <a:r>
              <a:rPr lang="fr-FR" dirty="0"/>
              <a:t> </a:t>
            </a:r>
            <a:r>
              <a:rPr lang="fr-FR" dirty="0" err="1"/>
              <a:t>student</a:t>
            </a:r>
            <a:r>
              <a:rPr lang="fr-FR" dirty="0"/>
              <a:t> </a:t>
            </a:r>
            <a:r>
              <a:rPr lang="fr-FR" b="1" dirty="0">
                <a:solidFill>
                  <a:srgbClr val="C00000"/>
                </a:solidFill>
              </a:rPr>
              <a:t>initiation</a:t>
            </a:r>
            <a:r>
              <a:rPr lang="fr-FR" dirty="0"/>
              <a:t> and </a:t>
            </a:r>
            <a:r>
              <a:rPr lang="fr-FR" dirty="0" err="1"/>
              <a:t>little</a:t>
            </a:r>
            <a:r>
              <a:rPr lang="fr-FR" dirty="0"/>
              <a:t> </a:t>
            </a:r>
            <a:r>
              <a:rPr lang="fr-FR" dirty="0" err="1"/>
              <a:t>learner</a:t>
            </a:r>
            <a:r>
              <a:rPr lang="fr-FR" dirty="0"/>
              <a:t>-</a:t>
            </a:r>
            <a:r>
              <a:rPr lang="fr-FR" dirty="0" err="1"/>
              <a:t>learner</a:t>
            </a:r>
            <a:r>
              <a:rPr lang="fr-FR" dirty="0"/>
              <a:t> </a:t>
            </a:r>
            <a:r>
              <a:rPr lang="fr-FR" b="1" dirty="0">
                <a:solidFill>
                  <a:srgbClr val="C00000"/>
                </a:solidFill>
              </a:rPr>
              <a:t>interaction</a:t>
            </a:r>
            <a:r>
              <a:rPr lang="fr-FR" dirty="0"/>
              <a:t> (Qing-</a:t>
            </a:r>
            <a:r>
              <a:rPr lang="fr-FR" dirty="0" err="1"/>
              <a:t>xue</a:t>
            </a:r>
            <a:r>
              <a:rPr lang="fr-FR" dirty="0"/>
              <a:t> and Jin-fang 2007).</a:t>
            </a:r>
          </a:p>
          <a:p>
            <a:pPr algn="just">
              <a:spcBef>
                <a:spcPts val="0"/>
              </a:spcBef>
              <a:buNone/>
            </a:pPr>
            <a:r>
              <a:rPr lang="fr-FR" dirty="0"/>
              <a:t>		</a:t>
            </a:r>
            <a:r>
              <a:rPr lang="fr-FR" dirty="0" err="1"/>
              <a:t>Krashen</a:t>
            </a:r>
            <a:r>
              <a:rPr lang="fr-FR" dirty="0"/>
              <a:t> (1982) </a:t>
            </a:r>
            <a:r>
              <a:rPr lang="fr-FR" dirty="0" err="1"/>
              <a:t>explains</a:t>
            </a:r>
            <a:r>
              <a:rPr lang="fr-FR" dirty="0"/>
              <a:t> </a:t>
            </a:r>
            <a:r>
              <a:rPr lang="fr-FR" dirty="0" err="1"/>
              <a:t>that</a:t>
            </a:r>
            <a:r>
              <a:rPr lang="fr-FR" dirty="0"/>
              <a:t> the </a:t>
            </a:r>
            <a:r>
              <a:rPr lang="fr-FR" dirty="0" err="1"/>
              <a:t>method</a:t>
            </a:r>
            <a:r>
              <a:rPr lang="fr-FR" dirty="0"/>
              <a:t> </a:t>
            </a:r>
            <a:r>
              <a:rPr lang="fr-FR" dirty="0" err="1"/>
              <a:t>failed</a:t>
            </a:r>
            <a:r>
              <a:rPr lang="fr-FR" dirty="0"/>
              <a:t> </a:t>
            </a:r>
            <a:r>
              <a:rPr lang="fr-FR" dirty="0" err="1"/>
              <a:t>because</a:t>
            </a:r>
            <a:r>
              <a:rPr lang="fr-FR" dirty="0"/>
              <a:t> </a:t>
            </a:r>
            <a:r>
              <a:rPr lang="fr-FR" dirty="0" err="1"/>
              <a:t>learners</a:t>
            </a:r>
            <a:r>
              <a:rPr lang="fr-FR" dirty="0"/>
              <a:t> </a:t>
            </a:r>
            <a:r>
              <a:rPr lang="fr-FR" b="1" dirty="0" err="1">
                <a:solidFill>
                  <a:srgbClr val="FF0000"/>
                </a:solidFill>
              </a:rPr>
              <a:t>were</a:t>
            </a:r>
            <a:r>
              <a:rPr lang="fr-FR" b="1" dirty="0">
                <a:solidFill>
                  <a:srgbClr val="FF0000"/>
                </a:solidFill>
              </a:rPr>
              <a:t> not able to </a:t>
            </a:r>
            <a:r>
              <a:rPr lang="fr-FR" b="1" dirty="0" err="1">
                <a:solidFill>
                  <a:srgbClr val="FF0000"/>
                </a:solidFill>
              </a:rPr>
              <a:t>speak</a:t>
            </a:r>
            <a:r>
              <a:rPr lang="fr-FR" b="1" dirty="0">
                <a:solidFill>
                  <a:srgbClr val="FF0000"/>
                </a:solidFill>
              </a:rPr>
              <a:t> the </a:t>
            </a:r>
            <a:r>
              <a:rPr lang="fr-FR" b="1" dirty="0" err="1">
                <a:solidFill>
                  <a:srgbClr val="FF0000"/>
                </a:solidFill>
              </a:rPr>
              <a:t>language</a:t>
            </a:r>
            <a:r>
              <a:rPr lang="fr-FR" b="1" dirty="0">
                <a:solidFill>
                  <a:srgbClr val="FF0000"/>
                </a:solidFill>
              </a:rPr>
              <a:t> </a:t>
            </a:r>
            <a:r>
              <a:rPr lang="fr-FR" b="1" dirty="0" err="1">
                <a:solidFill>
                  <a:srgbClr val="FF0000"/>
                </a:solidFill>
              </a:rPr>
              <a:t>fluently</a:t>
            </a:r>
            <a:r>
              <a:rPr lang="fr-FR" b="1" dirty="0">
                <a:solidFill>
                  <a:srgbClr val="FF0000"/>
                </a:solidFill>
              </a:rPr>
              <a:t> </a:t>
            </a:r>
            <a:r>
              <a:rPr lang="fr-FR" b="1" dirty="0" err="1">
                <a:solidFill>
                  <a:srgbClr val="FF0000"/>
                </a:solidFill>
              </a:rPr>
              <a:t>since</a:t>
            </a:r>
            <a:r>
              <a:rPr lang="fr-FR" b="1" dirty="0">
                <a:solidFill>
                  <a:srgbClr val="FF0000"/>
                </a:solidFill>
              </a:rPr>
              <a:t> the focus </a:t>
            </a:r>
            <a:r>
              <a:rPr lang="fr-FR" b="1" dirty="0" err="1">
                <a:solidFill>
                  <a:srgbClr val="FF0000"/>
                </a:solidFill>
              </a:rPr>
              <a:t>was</a:t>
            </a:r>
            <a:r>
              <a:rPr lang="fr-FR" b="1" dirty="0">
                <a:solidFill>
                  <a:srgbClr val="FF0000"/>
                </a:solidFill>
              </a:rPr>
              <a:t> </a:t>
            </a:r>
            <a:r>
              <a:rPr lang="fr-FR" b="1" dirty="0" err="1">
                <a:solidFill>
                  <a:srgbClr val="FF0000"/>
                </a:solidFill>
              </a:rPr>
              <a:t>sorely</a:t>
            </a:r>
            <a:r>
              <a:rPr lang="fr-FR" b="1" dirty="0">
                <a:solidFill>
                  <a:srgbClr val="FF0000"/>
                </a:solidFill>
              </a:rPr>
              <a:t> on </a:t>
            </a:r>
            <a:r>
              <a:rPr lang="fr-FR" b="1" dirty="0" err="1">
                <a:solidFill>
                  <a:srgbClr val="FF0000"/>
                </a:solidFill>
              </a:rPr>
              <a:t>form</a:t>
            </a:r>
            <a:r>
              <a:rPr lang="fr-FR" b="1" dirty="0">
                <a:solidFill>
                  <a:srgbClr val="FF0000"/>
                </a:solidFill>
              </a:rPr>
              <a:t> and not </a:t>
            </a:r>
            <a:r>
              <a:rPr lang="fr-FR" b="1" dirty="0" err="1">
                <a:solidFill>
                  <a:srgbClr val="FF0000"/>
                </a:solidFill>
              </a:rPr>
              <a:t>meaning</a:t>
            </a:r>
            <a:r>
              <a:rPr lang="fr-FR" dirty="0"/>
              <a:t>. </a:t>
            </a:r>
          </a:p>
          <a:p>
            <a:pPr>
              <a:buNone/>
            </a:pP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a:bodyPr>
          <a:lstStyle/>
          <a:p>
            <a:r>
              <a:rPr lang="fr-FR" sz="3200" b="1" dirty="0"/>
              <a:t>POST METHOD ERA</a:t>
            </a:r>
          </a:p>
        </p:txBody>
      </p:sp>
      <p:sp>
        <p:nvSpPr>
          <p:cNvPr id="3" name="Espace réservé du contenu 2"/>
          <p:cNvSpPr>
            <a:spLocks noGrp="1"/>
          </p:cNvSpPr>
          <p:nvPr>
            <p:ph idx="1"/>
          </p:nvPr>
        </p:nvSpPr>
        <p:spPr>
          <a:xfrm rot="634197">
            <a:off x="457200" y="1600200"/>
            <a:ext cx="8229600" cy="4525963"/>
          </a:xfrm>
        </p:spPr>
        <p:txBody>
          <a:bodyPr>
            <a:normAutofit/>
          </a:bodyPr>
          <a:lstStyle/>
          <a:p>
            <a:pPr algn="just"/>
            <a:r>
              <a:rPr lang="fr-FR" sz="2400" dirty="0" err="1"/>
              <a:t>Kumaravadivelu</a:t>
            </a:r>
            <a:r>
              <a:rPr lang="fr-FR" sz="2400" dirty="0"/>
              <a:t> (2006) </a:t>
            </a:r>
            <a:r>
              <a:rPr lang="fr-FR" sz="2400" dirty="0" err="1"/>
              <a:t>actually</a:t>
            </a:r>
            <a:r>
              <a:rPr lang="fr-FR" sz="2400" dirty="0"/>
              <a:t> </a:t>
            </a:r>
            <a:r>
              <a:rPr lang="fr-FR" sz="2400" dirty="0" err="1"/>
              <a:t>warns</a:t>
            </a:r>
            <a:r>
              <a:rPr lang="fr-FR" sz="2400" dirty="0"/>
              <a:t> </a:t>
            </a:r>
            <a:r>
              <a:rPr lang="fr-FR" sz="2400" dirty="0" err="1"/>
              <a:t>against</a:t>
            </a:r>
            <a:r>
              <a:rPr lang="fr-FR" sz="2400" dirty="0"/>
              <a:t> </a:t>
            </a:r>
            <a:r>
              <a:rPr lang="fr-FR" sz="2400" dirty="0" err="1"/>
              <a:t>relying</a:t>
            </a:r>
            <a:r>
              <a:rPr lang="fr-FR" sz="2400" dirty="0"/>
              <a:t> on </a:t>
            </a:r>
            <a:r>
              <a:rPr lang="fr-FR" sz="2400" dirty="0" err="1"/>
              <a:t>methods</a:t>
            </a:r>
            <a:r>
              <a:rPr lang="fr-FR" sz="2400" dirty="0"/>
              <a:t> in </a:t>
            </a:r>
            <a:r>
              <a:rPr lang="fr-FR" sz="2400" dirty="0" err="1"/>
              <a:t>their</a:t>
            </a:r>
            <a:r>
              <a:rPr lang="fr-FR" sz="2400" dirty="0"/>
              <a:t> </a:t>
            </a:r>
            <a:r>
              <a:rPr lang="fr-FR" sz="2400" dirty="0" err="1"/>
              <a:t>specifications</a:t>
            </a:r>
            <a:r>
              <a:rPr lang="fr-FR" sz="2400" dirty="0"/>
              <a:t> </a:t>
            </a:r>
            <a:r>
              <a:rPr lang="fr-FR" sz="2400" dirty="0" err="1"/>
              <a:t>because</a:t>
            </a:r>
            <a:r>
              <a:rPr lang="fr-FR" sz="2400" dirty="0"/>
              <a:t> </a:t>
            </a:r>
            <a:r>
              <a:rPr lang="fr-FR" sz="2400" dirty="0" err="1"/>
              <a:t>they</a:t>
            </a:r>
            <a:r>
              <a:rPr lang="fr-FR" sz="2400" dirty="0"/>
              <a:t> do not </a:t>
            </a:r>
            <a:r>
              <a:rPr lang="fr-FR" sz="2400" dirty="0" err="1"/>
              <a:t>provide</a:t>
            </a:r>
            <a:r>
              <a:rPr lang="fr-FR" sz="2400" dirty="0"/>
              <a:t> all solutions to </a:t>
            </a:r>
            <a:r>
              <a:rPr lang="fr-FR" sz="2400" dirty="0" err="1"/>
              <a:t>language</a:t>
            </a:r>
            <a:r>
              <a:rPr lang="fr-FR" sz="2400" dirty="0"/>
              <a:t> </a:t>
            </a:r>
            <a:r>
              <a:rPr lang="fr-FR" sz="2400" dirty="0" err="1"/>
              <a:t>teaching</a:t>
            </a:r>
            <a:r>
              <a:rPr lang="fr-FR" sz="2400" dirty="0"/>
              <a:t>. He </a:t>
            </a:r>
            <a:r>
              <a:rPr lang="fr-FR" sz="2400" dirty="0" err="1"/>
              <a:t>instead</a:t>
            </a:r>
            <a:r>
              <a:rPr lang="fr-FR" sz="2400" dirty="0"/>
              <a:t> proposes a post-</a:t>
            </a:r>
            <a:r>
              <a:rPr lang="fr-FR" sz="2400" dirty="0" err="1"/>
              <a:t>methodic</a:t>
            </a:r>
            <a:r>
              <a:rPr lang="fr-FR" sz="2400" dirty="0"/>
              <a:t> </a:t>
            </a:r>
            <a:r>
              <a:rPr lang="fr-FR" sz="2400" dirty="0" err="1"/>
              <a:t>approach</a:t>
            </a:r>
            <a:r>
              <a:rPr lang="fr-FR" sz="2400" dirty="0"/>
              <a:t> to </a:t>
            </a:r>
            <a:r>
              <a:rPr lang="fr-FR" sz="2400" dirty="0" err="1"/>
              <a:t>language</a:t>
            </a:r>
            <a:r>
              <a:rPr lang="fr-FR" sz="2400" dirty="0"/>
              <a:t> </a:t>
            </a:r>
            <a:r>
              <a:rPr lang="fr-FR" sz="2400" dirty="0" err="1"/>
              <a:t>teaching</a:t>
            </a:r>
            <a:r>
              <a:rPr lang="fr-FR" sz="2400" dirty="0"/>
              <a:t>. </a:t>
            </a:r>
            <a:r>
              <a:rPr lang="fr-FR" sz="2400" dirty="0" err="1"/>
              <a:t>Discussing</a:t>
            </a:r>
            <a:r>
              <a:rPr lang="fr-FR" sz="2400" dirty="0"/>
              <a:t> </a:t>
            </a:r>
            <a:r>
              <a:rPr lang="fr-FR" sz="2400" dirty="0" err="1"/>
              <a:t>pedagogical</a:t>
            </a:r>
            <a:r>
              <a:rPr lang="fr-FR" sz="2400" dirty="0"/>
              <a:t> </a:t>
            </a:r>
            <a:r>
              <a:rPr lang="fr-FR" sz="2400" dirty="0" err="1"/>
              <a:t>parameters</a:t>
            </a:r>
            <a:r>
              <a:rPr lang="fr-FR" sz="2400" dirty="0"/>
              <a:t> of </a:t>
            </a:r>
            <a:r>
              <a:rPr lang="fr-FR" sz="2400" dirty="0" err="1"/>
              <a:t>particularity</a:t>
            </a:r>
            <a:r>
              <a:rPr lang="fr-FR" sz="2400" dirty="0"/>
              <a:t>, </a:t>
            </a:r>
            <a:r>
              <a:rPr lang="fr-FR" sz="2400" dirty="0" err="1"/>
              <a:t>practicality</a:t>
            </a:r>
            <a:r>
              <a:rPr lang="fr-FR" sz="2400" dirty="0"/>
              <a:t> and </a:t>
            </a:r>
            <a:r>
              <a:rPr lang="fr-FR" sz="2400" dirty="0" err="1"/>
              <a:t>possibility</a:t>
            </a:r>
            <a:r>
              <a:rPr lang="fr-FR" sz="2400" dirty="0"/>
              <a:t> as </a:t>
            </a:r>
            <a:r>
              <a:rPr lang="fr-FR" sz="2400" dirty="0" err="1"/>
              <a:t>well</a:t>
            </a:r>
            <a:r>
              <a:rPr lang="fr-FR" sz="2400" dirty="0"/>
              <a:t> </a:t>
            </a:r>
            <a:r>
              <a:rPr lang="fr-FR" sz="2400" dirty="0" err="1"/>
              <a:t>pedagogic</a:t>
            </a:r>
            <a:r>
              <a:rPr lang="fr-FR" sz="2400" dirty="0"/>
              <a:t> </a:t>
            </a:r>
            <a:r>
              <a:rPr lang="fr-FR" sz="2400" dirty="0" err="1"/>
              <a:t>indicators</a:t>
            </a:r>
            <a:r>
              <a:rPr lang="fr-FR" sz="2400" dirty="0"/>
              <a:t> of the post-</a:t>
            </a:r>
            <a:r>
              <a:rPr lang="fr-FR" sz="2400" dirty="0" err="1"/>
              <a:t>method</a:t>
            </a:r>
            <a:r>
              <a:rPr lang="fr-FR" sz="2400" dirty="0"/>
              <a:t> </a:t>
            </a:r>
            <a:r>
              <a:rPr lang="fr-FR" sz="2400" dirty="0" err="1"/>
              <a:t>teacher</a:t>
            </a:r>
            <a:r>
              <a:rPr lang="fr-FR" sz="2400" dirty="0"/>
              <a:t> and </a:t>
            </a:r>
            <a:r>
              <a:rPr lang="fr-FR" sz="2400" dirty="0" err="1"/>
              <a:t>learner</a:t>
            </a:r>
            <a:r>
              <a:rPr lang="fr-FR" sz="2400" dirty="0"/>
              <a:t>, </a:t>
            </a:r>
            <a:r>
              <a:rPr lang="fr-FR" sz="2400" dirty="0" err="1"/>
              <a:t>she</a:t>
            </a:r>
            <a:r>
              <a:rPr lang="fr-FR" sz="2400" dirty="0"/>
              <a:t> </a:t>
            </a:r>
            <a:r>
              <a:rPr lang="fr-FR" sz="2400" dirty="0" err="1"/>
              <a:t>suggests</a:t>
            </a:r>
            <a:r>
              <a:rPr lang="fr-FR" sz="2400" dirty="0"/>
              <a:t> </a:t>
            </a:r>
            <a:r>
              <a:rPr lang="fr-FR" sz="2400" dirty="0" err="1"/>
              <a:t>that</a:t>
            </a:r>
            <a:r>
              <a:rPr lang="fr-FR" sz="2400" dirty="0"/>
              <a:t> a </a:t>
            </a:r>
            <a:r>
              <a:rPr lang="fr-FR" sz="2400" dirty="0" err="1"/>
              <a:t>language</a:t>
            </a:r>
            <a:r>
              <a:rPr lang="fr-FR" sz="2400" dirty="0"/>
              <a:t> </a:t>
            </a:r>
            <a:r>
              <a:rPr lang="fr-FR" sz="2400" dirty="0" err="1"/>
              <a:t>teacher</a:t>
            </a:r>
            <a:r>
              <a:rPr lang="fr-FR" sz="2400" dirty="0"/>
              <a:t> </a:t>
            </a:r>
            <a:r>
              <a:rPr lang="fr-FR" sz="2400" dirty="0" err="1"/>
              <a:t>should</a:t>
            </a:r>
            <a:r>
              <a:rPr lang="fr-FR" sz="2400" dirty="0"/>
              <a:t> </a:t>
            </a:r>
            <a:r>
              <a:rPr lang="fr-FR" sz="2400" dirty="0" err="1"/>
              <a:t>adopt</a:t>
            </a:r>
            <a:r>
              <a:rPr lang="fr-FR" sz="2400" dirty="0"/>
              <a:t> a </a:t>
            </a:r>
            <a:r>
              <a:rPr lang="fr-FR" sz="2400" dirty="0" err="1"/>
              <a:t>context</a:t>
            </a:r>
            <a:r>
              <a:rPr lang="fr-FR" sz="2400" dirty="0"/>
              <a:t>-sensitive </a:t>
            </a:r>
            <a:r>
              <a:rPr lang="fr-FR" sz="2400" dirty="0" err="1"/>
              <a:t>pedagogic</a:t>
            </a:r>
            <a:endParaRPr lang="fr-FR"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endParaRPr lang="fr-FR" dirty="0"/>
          </a:p>
        </p:txBody>
      </p:sp>
      <p:sp>
        <p:nvSpPr>
          <p:cNvPr id="3" name="Espace réservé du contenu 2"/>
          <p:cNvSpPr>
            <a:spLocks noGrp="1"/>
          </p:cNvSpPr>
          <p:nvPr>
            <p:ph idx="1"/>
          </p:nvPr>
        </p:nvSpPr>
        <p:spPr>
          <a:xfrm>
            <a:off x="457200" y="1428736"/>
            <a:ext cx="8229600" cy="4929222"/>
          </a:xfrm>
        </p:spPr>
        <p:txBody>
          <a:bodyPr>
            <a:noAutofit/>
          </a:bodyPr>
          <a:lstStyle/>
          <a:p>
            <a:pPr algn="just"/>
            <a:r>
              <a:rPr lang="en-US" sz="2400" dirty="0"/>
              <a:t>principled pragmatism is based on the pragmatics of pedagogy where “the relationship between theory and practice, ideas and their actualization, can only be realized within the domain of application, that is, through the </a:t>
            </a:r>
            <a:r>
              <a:rPr lang="en-US" sz="2400" b="1" dirty="0">
                <a:solidFill>
                  <a:srgbClr val="00B0F0"/>
                </a:solidFill>
              </a:rPr>
              <a:t>immediate activity of teaching</a:t>
            </a:r>
            <a:r>
              <a:rPr lang="en-US" sz="2400" dirty="0"/>
              <a:t>” (</a:t>
            </a:r>
            <a:r>
              <a:rPr lang="en-US" sz="2400" dirty="0" err="1"/>
              <a:t>Widdowson</a:t>
            </a:r>
            <a:r>
              <a:rPr lang="en-US" sz="2400" dirty="0"/>
              <a:t>, 1990, p. 30). Principled pragmatism thus focuses on </a:t>
            </a:r>
            <a:r>
              <a:rPr lang="en-US" sz="2400" dirty="0">
                <a:solidFill>
                  <a:srgbClr val="00B050"/>
                </a:solidFill>
              </a:rPr>
              <a:t>how classroom learning can be shaped and reshaped by teachers as a result of self-observation, self-analysis, and self-evaluation</a:t>
            </a:r>
            <a:r>
              <a:rPr lang="en-US" sz="2400" dirty="0"/>
              <a:t>. One way in which teachers can follow principled pragmatism is by developing what </a:t>
            </a:r>
            <a:r>
              <a:rPr lang="en-US" sz="2400" dirty="0" err="1"/>
              <a:t>Prabhu</a:t>
            </a:r>
            <a:r>
              <a:rPr lang="en-US" sz="2400" dirty="0"/>
              <a:t> (1990) calls “</a:t>
            </a:r>
            <a:r>
              <a:rPr lang="en-US" sz="2400" dirty="0">
                <a:solidFill>
                  <a:schemeClr val="tx2">
                    <a:lumMod val="60000"/>
                    <a:lumOff val="40000"/>
                  </a:schemeClr>
                </a:solidFill>
                <a:latin typeface="Algerian" pitchFamily="82" charset="0"/>
              </a:rPr>
              <a:t>a sense of plausibility.” </a:t>
            </a:r>
            <a:r>
              <a:rPr lang="en-US" sz="2400" dirty="0"/>
              <a:t>Teachers’ sense of plausibility is their “subjective understanding of the teaching they do” (</a:t>
            </a:r>
            <a:r>
              <a:rPr lang="en-US" sz="2400" dirty="0" err="1"/>
              <a:t>Prabhu</a:t>
            </a:r>
            <a:r>
              <a:rPr lang="en-US" sz="2400" dirty="0"/>
              <a:t>, 1990, p. 172).</a:t>
            </a:r>
            <a:endParaRPr lang="fr-FR"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4" name="Espace réservé du contenu 3" descr="keep.jpg"/>
          <p:cNvPicPr>
            <a:picLocks noGrp="1" noChangeAspect="1"/>
          </p:cNvPicPr>
          <p:nvPr>
            <p:ph idx="1"/>
          </p:nvPr>
        </p:nvPicPr>
        <p:blipFill>
          <a:blip r:embed="rId2"/>
          <a:stretch>
            <a:fillRect/>
          </a:stretch>
        </p:blipFill>
        <p:spPr>
          <a:xfrm>
            <a:off x="0" y="0"/>
            <a:ext cx="9144000" cy="6858000"/>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rmAutofit fontScale="90000"/>
          </a:bodyPr>
          <a:lstStyle/>
          <a:p>
            <a:endParaRPr lang="fr-FR" dirty="0"/>
          </a:p>
        </p:txBody>
      </p:sp>
      <p:sp>
        <p:nvSpPr>
          <p:cNvPr id="3" name="Espace réservé du contenu 2"/>
          <p:cNvSpPr>
            <a:spLocks noGrp="1"/>
          </p:cNvSpPr>
          <p:nvPr>
            <p:ph idx="1"/>
          </p:nvPr>
        </p:nvSpPr>
        <p:spPr>
          <a:xfrm>
            <a:off x="457200" y="714356"/>
            <a:ext cx="8229600" cy="5786478"/>
          </a:xfrm>
        </p:spPr>
        <p:txBody>
          <a:bodyPr>
            <a:normAutofit/>
          </a:bodyPr>
          <a:lstStyle/>
          <a:p>
            <a:pPr algn="just"/>
            <a:endParaRPr lang="fr-FR" sz="2000" dirty="0"/>
          </a:p>
          <a:p>
            <a:pPr algn="just"/>
            <a:endParaRPr lang="fr-FR" sz="2000" dirty="0"/>
          </a:p>
          <a:p>
            <a:pPr algn="just">
              <a:buFont typeface="Wingdings" pitchFamily="2" charset="2"/>
              <a:buChar char="v"/>
            </a:pPr>
            <a:r>
              <a:rPr lang="fr-FR" sz="2000" dirty="0" err="1"/>
              <a:t>Gaitan</a:t>
            </a:r>
            <a:r>
              <a:rPr lang="fr-FR" sz="2000" dirty="0"/>
              <a:t> and </a:t>
            </a:r>
            <a:r>
              <a:rPr lang="fr-FR" sz="2000" dirty="0" err="1"/>
              <a:t>Oprandy</a:t>
            </a:r>
            <a:r>
              <a:rPr lang="fr-FR" sz="2000" dirty="0"/>
              <a:t> (1990) argue </a:t>
            </a:r>
            <a:r>
              <a:rPr lang="fr-FR" sz="2000" dirty="0" err="1"/>
              <a:t>that</a:t>
            </a:r>
            <a:r>
              <a:rPr lang="fr-FR" sz="2000" dirty="0"/>
              <a:t> </a:t>
            </a:r>
            <a:r>
              <a:rPr lang="fr-FR" sz="2000" dirty="0" err="1"/>
              <a:t>there</a:t>
            </a:r>
            <a:r>
              <a:rPr lang="fr-FR" sz="2000" dirty="0"/>
              <a:t> </a:t>
            </a:r>
            <a:r>
              <a:rPr lang="fr-FR" sz="2000" dirty="0" err="1"/>
              <a:t>is</a:t>
            </a:r>
            <a:r>
              <a:rPr lang="fr-FR" sz="2000" dirty="0"/>
              <a:t> no </a:t>
            </a:r>
            <a:r>
              <a:rPr lang="fr-FR" sz="2000" dirty="0" err="1"/>
              <a:t>convincing</a:t>
            </a:r>
            <a:r>
              <a:rPr lang="fr-FR" sz="2000" dirty="0"/>
              <a:t> </a:t>
            </a:r>
            <a:r>
              <a:rPr lang="fr-FR" sz="2000" dirty="0" err="1"/>
              <a:t>evidence</a:t>
            </a:r>
            <a:r>
              <a:rPr lang="fr-FR" sz="2000" dirty="0"/>
              <a:t> </a:t>
            </a:r>
            <a:r>
              <a:rPr lang="fr-FR" sz="2000" dirty="0" err="1"/>
              <a:t>from</a:t>
            </a:r>
            <a:r>
              <a:rPr lang="fr-FR" sz="2000" dirty="0"/>
              <a:t> </a:t>
            </a:r>
            <a:r>
              <a:rPr lang="fr-FR" sz="2000" dirty="0" err="1"/>
              <a:t>pedagogic</a:t>
            </a:r>
            <a:r>
              <a:rPr lang="fr-FR" sz="2000" dirty="0"/>
              <a:t> </a:t>
            </a:r>
            <a:r>
              <a:rPr lang="fr-FR" sz="2000" dirty="0" err="1"/>
              <a:t>research</a:t>
            </a:r>
            <a:r>
              <a:rPr lang="fr-FR" sz="2000" dirty="0"/>
              <a:t>, </a:t>
            </a:r>
            <a:r>
              <a:rPr lang="fr-FR" sz="2000" dirty="0" err="1"/>
              <a:t>including</a:t>
            </a:r>
            <a:r>
              <a:rPr lang="fr-FR" sz="2000" dirty="0"/>
              <a:t> </a:t>
            </a:r>
            <a:r>
              <a:rPr lang="fr-FR" sz="2000" dirty="0" err="1"/>
              <a:t>research</a:t>
            </a:r>
            <a:r>
              <a:rPr lang="fr-FR" sz="2000" dirty="0"/>
              <a:t> </a:t>
            </a:r>
            <a:r>
              <a:rPr lang="fr-FR" sz="2000" dirty="0" err="1"/>
              <a:t>into</a:t>
            </a:r>
            <a:r>
              <a:rPr lang="fr-FR" sz="2000" dirty="0"/>
              <a:t> second </a:t>
            </a:r>
            <a:r>
              <a:rPr lang="fr-FR" sz="2000" dirty="0" err="1"/>
              <a:t>language</a:t>
            </a:r>
            <a:r>
              <a:rPr lang="fr-FR" sz="2000" dirty="0"/>
              <a:t> instruction, </a:t>
            </a:r>
            <a:r>
              <a:rPr lang="fr-FR" sz="2000" dirty="0" err="1"/>
              <a:t>that</a:t>
            </a:r>
            <a:r>
              <a:rPr lang="fr-FR" sz="2000" dirty="0"/>
              <a:t> </a:t>
            </a:r>
            <a:r>
              <a:rPr lang="fr-FR" sz="2000" dirty="0" err="1"/>
              <a:t>there</a:t>
            </a:r>
            <a:r>
              <a:rPr lang="fr-FR" sz="2000" dirty="0"/>
              <a:t> </a:t>
            </a:r>
            <a:r>
              <a:rPr lang="fr-FR" sz="2000" dirty="0" err="1"/>
              <a:t>is</a:t>
            </a:r>
            <a:r>
              <a:rPr lang="fr-FR" sz="2000" dirty="0"/>
              <a:t> </a:t>
            </a:r>
            <a:r>
              <a:rPr lang="fr-FR" sz="2000" dirty="0" err="1"/>
              <a:t>any</a:t>
            </a:r>
            <a:r>
              <a:rPr lang="fr-FR" sz="2000" dirty="0"/>
              <a:t> </a:t>
            </a:r>
            <a:r>
              <a:rPr lang="fr-FR" sz="2000" dirty="0" err="1"/>
              <a:t>universal</a:t>
            </a:r>
            <a:r>
              <a:rPr lang="fr-FR" sz="2000" dirty="0"/>
              <a:t> or ‘best‘ </a:t>
            </a:r>
            <a:r>
              <a:rPr lang="fr-FR" sz="2000" dirty="0" err="1"/>
              <a:t>way</a:t>
            </a:r>
            <a:r>
              <a:rPr lang="fr-FR" sz="2000" dirty="0"/>
              <a:t> to </a:t>
            </a:r>
            <a:r>
              <a:rPr lang="fr-FR" sz="2000" dirty="0" err="1"/>
              <a:t>teach</a:t>
            </a:r>
            <a:r>
              <a:rPr lang="fr-FR" sz="2000" dirty="0"/>
              <a:t> </a:t>
            </a:r>
            <a:r>
              <a:rPr lang="fr-FR" sz="2000" dirty="0" err="1"/>
              <a:t>language</a:t>
            </a:r>
            <a:r>
              <a:rPr lang="fr-FR" sz="2000" dirty="0"/>
              <a:t>. </a:t>
            </a:r>
            <a:r>
              <a:rPr lang="fr-FR" sz="2000" dirty="0" err="1"/>
              <a:t>They</a:t>
            </a:r>
            <a:r>
              <a:rPr lang="fr-FR" sz="2000" dirty="0"/>
              <a:t> </a:t>
            </a:r>
            <a:r>
              <a:rPr lang="fr-FR" sz="2000" dirty="0" err="1"/>
              <a:t>further</a:t>
            </a:r>
            <a:r>
              <a:rPr lang="fr-FR" sz="2000" dirty="0"/>
              <a:t> state </a:t>
            </a:r>
            <a:r>
              <a:rPr lang="fr-FR" sz="2000" dirty="0" err="1"/>
              <a:t>that</a:t>
            </a:r>
            <a:r>
              <a:rPr lang="fr-FR" sz="2000" dirty="0"/>
              <a:t> </a:t>
            </a:r>
            <a:r>
              <a:rPr lang="fr-FR" sz="2000" dirty="0" err="1"/>
              <a:t>while</a:t>
            </a:r>
            <a:r>
              <a:rPr lang="fr-FR" sz="2000" dirty="0"/>
              <a:t> </a:t>
            </a:r>
            <a:r>
              <a:rPr lang="fr-FR" sz="2000" dirty="0" err="1"/>
              <a:t>particular</a:t>
            </a:r>
            <a:r>
              <a:rPr lang="fr-FR" sz="2000" dirty="0"/>
              <a:t> </a:t>
            </a:r>
            <a:r>
              <a:rPr lang="fr-FR" sz="2000" dirty="0" err="1"/>
              <a:t>approaches</a:t>
            </a:r>
            <a:r>
              <a:rPr lang="fr-FR" sz="2000" dirty="0"/>
              <a:t> are </a:t>
            </a:r>
            <a:r>
              <a:rPr lang="fr-FR" sz="2000" dirty="0" err="1"/>
              <a:t>likely</a:t>
            </a:r>
            <a:r>
              <a:rPr lang="fr-FR" sz="2000" dirty="0"/>
              <a:t> to </a:t>
            </a:r>
            <a:r>
              <a:rPr lang="fr-FR" sz="2000" dirty="0" err="1"/>
              <a:t>prove</a:t>
            </a:r>
            <a:r>
              <a:rPr lang="fr-FR" sz="2000" dirty="0"/>
              <a:t> more effective in certain situations </a:t>
            </a:r>
            <a:r>
              <a:rPr lang="fr-FR" sz="2000" dirty="0" err="1"/>
              <a:t>than</a:t>
            </a:r>
            <a:r>
              <a:rPr lang="fr-FR" sz="2000" dirty="0"/>
              <a:t> </a:t>
            </a:r>
            <a:r>
              <a:rPr lang="fr-FR" sz="2000" dirty="0" err="1"/>
              <a:t>others</a:t>
            </a:r>
            <a:r>
              <a:rPr lang="fr-FR" sz="2000" dirty="0"/>
              <a:t>.</a:t>
            </a:r>
          </a:p>
          <a:p>
            <a:pPr algn="just">
              <a:buFont typeface="Wingdings" pitchFamily="2" charset="2"/>
              <a:buChar char="v"/>
            </a:pPr>
            <a:endParaRPr lang="fr-FR" sz="2000" dirty="0"/>
          </a:p>
          <a:p>
            <a:pPr algn="just">
              <a:buFont typeface="Wingdings" pitchFamily="2" charset="2"/>
              <a:buChar char="v"/>
            </a:pPr>
            <a:r>
              <a:rPr lang="fr-FR" sz="2000" dirty="0" err="1"/>
              <a:t>Nunan</a:t>
            </a:r>
            <a:r>
              <a:rPr lang="fr-FR" sz="2000" dirty="0"/>
              <a:t> (1991:228) </a:t>
            </a:r>
            <a:r>
              <a:rPr lang="fr-FR" sz="2000" dirty="0" err="1"/>
              <a:t>is</a:t>
            </a:r>
            <a:r>
              <a:rPr lang="fr-FR" sz="2000" dirty="0"/>
              <a:t> </a:t>
            </a:r>
            <a:r>
              <a:rPr lang="fr-FR" sz="2000" dirty="0" err="1"/>
              <a:t>probably</a:t>
            </a:r>
            <a:r>
              <a:rPr lang="fr-FR" sz="2000" dirty="0"/>
              <a:t> correct </a:t>
            </a:r>
            <a:r>
              <a:rPr lang="fr-FR" sz="2000" dirty="0" err="1"/>
              <a:t>when</a:t>
            </a:r>
            <a:r>
              <a:rPr lang="fr-FR" sz="2000" dirty="0"/>
              <a:t> </a:t>
            </a:r>
            <a:r>
              <a:rPr lang="fr-FR" sz="2000" dirty="0" err="1"/>
              <a:t>he</a:t>
            </a:r>
            <a:r>
              <a:rPr lang="fr-FR" sz="2000" dirty="0"/>
              <a:t> </a:t>
            </a:r>
            <a:r>
              <a:rPr lang="fr-FR" sz="2000" dirty="0" err="1"/>
              <a:t>remarks</a:t>
            </a:r>
            <a:r>
              <a:rPr lang="fr-FR" sz="2000" dirty="0"/>
              <a:t> </a:t>
            </a:r>
            <a:r>
              <a:rPr lang="fr-FR" sz="2000" dirty="0" err="1"/>
              <a:t>that</a:t>
            </a:r>
            <a:r>
              <a:rPr lang="fr-FR" sz="2000" dirty="0"/>
              <a:t> ―</a:t>
            </a:r>
            <a:r>
              <a:rPr lang="fr-FR" sz="2000" dirty="0" err="1"/>
              <a:t>it</a:t>
            </a:r>
            <a:r>
              <a:rPr lang="fr-FR" sz="2000" dirty="0"/>
              <a:t> has been </a:t>
            </a:r>
            <a:r>
              <a:rPr lang="fr-FR" sz="2000" dirty="0" err="1"/>
              <a:t>realised</a:t>
            </a:r>
            <a:r>
              <a:rPr lang="fr-FR" sz="2000" dirty="0"/>
              <a:t> </a:t>
            </a:r>
            <a:r>
              <a:rPr lang="fr-FR" sz="2000" dirty="0" err="1"/>
              <a:t>that</a:t>
            </a:r>
            <a:r>
              <a:rPr lang="fr-FR" sz="2000" dirty="0"/>
              <a:t> </a:t>
            </a:r>
            <a:r>
              <a:rPr lang="fr-FR" sz="2000" dirty="0" err="1"/>
              <a:t>there</a:t>
            </a:r>
            <a:r>
              <a:rPr lang="fr-FR" sz="2000" dirty="0"/>
              <a:t> </a:t>
            </a:r>
            <a:r>
              <a:rPr lang="fr-FR" sz="2000" dirty="0" err="1"/>
              <a:t>never</a:t>
            </a:r>
            <a:r>
              <a:rPr lang="fr-FR" sz="2000" dirty="0"/>
              <a:t> </a:t>
            </a:r>
            <a:r>
              <a:rPr lang="fr-FR" sz="2000" dirty="0" err="1"/>
              <a:t>was</a:t>
            </a:r>
            <a:r>
              <a:rPr lang="fr-FR" sz="2000" dirty="0"/>
              <a:t> and </a:t>
            </a:r>
            <a:r>
              <a:rPr lang="fr-FR" sz="2000" dirty="0" err="1"/>
              <a:t>probably</a:t>
            </a:r>
            <a:r>
              <a:rPr lang="fr-FR" sz="2000" dirty="0"/>
              <a:t> </a:t>
            </a:r>
            <a:r>
              <a:rPr lang="fr-FR" sz="2000" dirty="0" err="1"/>
              <a:t>will</a:t>
            </a:r>
            <a:r>
              <a:rPr lang="fr-FR" sz="2000" dirty="0"/>
              <a:t> </a:t>
            </a:r>
            <a:r>
              <a:rPr lang="fr-FR" sz="2000" dirty="0" err="1"/>
              <a:t>never</a:t>
            </a:r>
            <a:r>
              <a:rPr lang="fr-FR" sz="2000" dirty="0"/>
              <a:t> </a:t>
            </a:r>
            <a:r>
              <a:rPr lang="fr-FR" sz="2000" dirty="0" err="1"/>
              <a:t>be</a:t>
            </a:r>
            <a:r>
              <a:rPr lang="fr-FR" sz="2000" dirty="0"/>
              <a:t> a </a:t>
            </a:r>
            <a:r>
              <a:rPr lang="fr-FR" sz="2000" dirty="0" err="1"/>
              <a:t>method</a:t>
            </a:r>
            <a:r>
              <a:rPr lang="fr-FR" sz="2000" dirty="0"/>
              <a:t> for all‖. </a:t>
            </a:r>
            <a:r>
              <a:rPr lang="fr-FR" sz="2000" dirty="0" err="1"/>
              <a:t>Since</a:t>
            </a:r>
            <a:r>
              <a:rPr lang="fr-FR" sz="2000" dirty="0"/>
              <a:t> none of the </a:t>
            </a:r>
            <a:r>
              <a:rPr lang="fr-FR" sz="2000" dirty="0" err="1"/>
              <a:t>methods</a:t>
            </a:r>
            <a:r>
              <a:rPr lang="fr-FR" sz="2000" dirty="0"/>
              <a:t> </a:t>
            </a:r>
            <a:r>
              <a:rPr lang="fr-FR" sz="2000" dirty="0" err="1"/>
              <a:t>discussed</a:t>
            </a:r>
            <a:r>
              <a:rPr lang="fr-FR" sz="2000" dirty="0"/>
              <a:t> in the section </a:t>
            </a:r>
            <a:r>
              <a:rPr lang="fr-FR" sz="2000" dirty="0" err="1"/>
              <a:t>above</a:t>
            </a:r>
            <a:r>
              <a:rPr lang="fr-FR" sz="2000" dirty="0"/>
              <a:t> </a:t>
            </a:r>
            <a:r>
              <a:rPr lang="fr-FR" sz="2000" dirty="0" err="1"/>
              <a:t>could</a:t>
            </a:r>
            <a:r>
              <a:rPr lang="fr-FR" sz="2000" dirty="0"/>
              <a:t> </a:t>
            </a:r>
            <a:r>
              <a:rPr lang="fr-FR" sz="2000" dirty="0" err="1"/>
              <a:t>be</a:t>
            </a:r>
            <a:r>
              <a:rPr lang="fr-FR" sz="2000" dirty="0"/>
              <a:t> </a:t>
            </a:r>
            <a:r>
              <a:rPr lang="fr-FR" sz="2000" dirty="0" err="1"/>
              <a:t>used</a:t>
            </a:r>
            <a:r>
              <a:rPr lang="fr-FR" sz="2000" dirty="0"/>
              <a:t> </a:t>
            </a:r>
            <a:r>
              <a:rPr lang="fr-FR" sz="2000" dirty="0" err="1"/>
              <a:t>effectively</a:t>
            </a:r>
            <a:r>
              <a:rPr lang="fr-FR" sz="2000" dirty="0"/>
              <a:t> in isolation </a:t>
            </a:r>
            <a:r>
              <a:rPr lang="fr-FR" sz="2000" dirty="0" err="1"/>
              <a:t>from</a:t>
            </a:r>
            <a:r>
              <a:rPr lang="fr-FR" sz="2000" dirty="0"/>
              <a:t> </a:t>
            </a:r>
            <a:r>
              <a:rPr lang="fr-FR" sz="2000" dirty="0" err="1"/>
              <a:t>other</a:t>
            </a:r>
            <a:r>
              <a:rPr lang="fr-FR" sz="2000" dirty="0"/>
              <a:t> </a:t>
            </a:r>
            <a:r>
              <a:rPr lang="fr-FR" sz="2000" dirty="0" err="1"/>
              <a:t>methods</a:t>
            </a:r>
            <a:r>
              <a:rPr lang="fr-FR" sz="2000" dirty="0"/>
              <a:t>, the </a:t>
            </a:r>
            <a:r>
              <a:rPr lang="fr-FR" sz="2000" dirty="0" err="1"/>
              <a:t>idea</a:t>
            </a:r>
            <a:r>
              <a:rPr lang="fr-FR" sz="2000" dirty="0"/>
              <a:t> of </a:t>
            </a:r>
            <a:r>
              <a:rPr lang="fr-FR" sz="2000" dirty="0" err="1"/>
              <a:t>Eclecticism</a:t>
            </a:r>
            <a:r>
              <a:rPr lang="fr-FR" sz="2000" dirty="0"/>
              <a:t> – a </a:t>
            </a:r>
            <a:r>
              <a:rPr lang="fr-FR" sz="2000" dirty="0" err="1"/>
              <a:t>conscious</a:t>
            </a:r>
            <a:r>
              <a:rPr lang="fr-FR" sz="2000" dirty="0"/>
              <a:t> </a:t>
            </a:r>
            <a:r>
              <a:rPr lang="fr-FR" sz="2000" dirty="0" err="1"/>
              <a:t>blending</a:t>
            </a:r>
            <a:r>
              <a:rPr lang="fr-FR" sz="2000" dirty="0"/>
              <a:t> of </a:t>
            </a:r>
            <a:r>
              <a:rPr lang="fr-FR" sz="2000" dirty="0" err="1"/>
              <a:t>different</a:t>
            </a:r>
            <a:r>
              <a:rPr lang="fr-FR" sz="2000" dirty="0"/>
              <a:t> </a:t>
            </a:r>
            <a:r>
              <a:rPr lang="fr-FR" sz="2000" dirty="0" err="1"/>
              <a:t>methods</a:t>
            </a:r>
            <a:r>
              <a:rPr lang="fr-FR" sz="2000" dirty="0"/>
              <a:t> - </a:t>
            </a:r>
            <a:r>
              <a:rPr lang="fr-FR" sz="2000" dirty="0" err="1"/>
              <a:t>was</a:t>
            </a:r>
            <a:r>
              <a:rPr lang="fr-FR" sz="2000" dirty="0"/>
              <a:t> </a:t>
            </a:r>
            <a:r>
              <a:rPr lang="fr-FR" sz="2000" dirty="0" err="1"/>
              <a:t>developed</a:t>
            </a:r>
            <a:r>
              <a:rPr lang="fr-FR" sz="2000" dirty="0"/>
              <a:t>. It must </a:t>
            </a:r>
            <a:r>
              <a:rPr lang="fr-FR" sz="2000" dirty="0" err="1"/>
              <a:t>be</a:t>
            </a:r>
            <a:r>
              <a:rPr lang="fr-FR" sz="2000" dirty="0"/>
              <a:t> </a:t>
            </a:r>
            <a:r>
              <a:rPr lang="fr-FR" sz="2000" dirty="0" err="1"/>
              <a:t>mentioned</a:t>
            </a:r>
            <a:r>
              <a:rPr lang="fr-FR" sz="2000" dirty="0"/>
              <a:t> </a:t>
            </a:r>
            <a:r>
              <a:rPr lang="fr-FR" sz="2000" dirty="0" err="1"/>
              <a:t>here</a:t>
            </a:r>
            <a:r>
              <a:rPr lang="fr-FR" sz="2000" dirty="0"/>
              <a:t> </a:t>
            </a:r>
            <a:r>
              <a:rPr lang="fr-FR" sz="2000" dirty="0" err="1"/>
              <a:t>that</a:t>
            </a:r>
            <a:r>
              <a:rPr lang="fr-FR" sz="2000" dirty="0"/>
              <a:t> in </a:t>
            </a:r>
            <a:r>
              <a:rPr lang="fr-FR" sz="2000" dirty="0" err="1"/>
              <a:t>this</a:t>
            </a:r>
            <a:r>
              <a:rPr lang="fr-FR" sz="2000" dirty="0"/>
              <a:t> </a:t>
            </a:r>
            <a:r>
              <a:rPr lang="fr-FR" sz="2000" dirty="0" err="1"/>
              <a:t>paper</a:t>
            </a:r>
            <a:r>
              <a:rPr lang="fr-FR" sz="2000" dirty="0"/>
              <a:t>, the </a:t>
            </a:r>
            <a:r>
              <a:rPr lang="fr-FR" sz="2000" dirty="0" err="1"/>
              <a:t>term</a:t>
            </a:r>
            <a:r>
              <a:rPr lang="fr-FR" sz="2000" dirty="0"/>
              <a:t> </a:t>
            </a:r>
            <a:r>
              <a:rPr lang="fr-FR" sz="2000" dirty="0" err="1"/>
              <a:t>Eclecticism</a:t>
            </a:r>
            <a:r>
              <a:rPr lang="fr-FR" sz="2000" dirty="0"/>
              <a:t> </a:t>
            </a:r>
            <a:r>
              <a:rPr lang="fr-FR" sz="2000" dirty="0" err="1"/>
              <a:t>will</a:t>
            </a:r>
            <a:r>
              <a:rPr lang="fr-FR" sz="2000" dirty="0"/>
              <a:t> </a:t>
            </a:r>
            <a:r>
              <a:rPr lang="fr-FR" sz="2000" dirty="0" err="1"/>
              <a:t>be</a:t>
            </a:r>
            <a:r>
              <a:rPr lang="fr-FR" sz="2000" dirty="0"/>
              <a:t> </a:t>
            </a:r>
            <a:r>
              <a:rPr lang="fr-FR" sz="2000" dirty="0" err="1"/>
              <a:t>used</a:t>
            </a:r>
            <a:r>
              <a:rPr lang="fr-FR" sz="2000" dirty="0"/>
              <a:t> </a:t>
            </a:r>
            <a:r>
              <a:rPr lang="fr-FR" sz="2000" dirty="0" err="1"/>
              <a:t>synonymously</a:t>
            </a:r>
            <a:r>
              <a:rPr lang="fr-FR" sz="2000" dirty="0"/>
              <a:t> to </a:t>
            </a:r>
            <a:r>
              <a:rPr lang="fr-FR" sz="2000" dirty="0" err="1"/>
              <a:t>Principled</a:t>
            </a:r>
            <a:r>
              <a:rPr lang="fr-FR" sz="2000" dirty="0"/>
              <a:t> </a:t>
            </a:r>
            <a:r>
              <a:rPr lang="fr-FR" sz="2000" dirty="0" err="1"/>
              <a:t>Eclecticism</a:t>
            </a:r>
            <a:r>
              <a:rPr lang="fr-FR" sz="2000" dirty="0"/>
              <a:t>.</a:t>
            </a:r>
          </a:p>
          <a:p>
            <a:pPr>
              <a:buNone/>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rmAutofit fontScale="90000"/>
          </a:bodyPr>
          <a:lstStyle/>
          <a:p>
            <a:endParaRPr lang="fr-FR" dirty="0"/>
          </a:p>
        </p:txBody>
      </p:sp>
      <p:sp>
        <p:nvSpPr>
          <p:cNvPr id="3" name="Espace réservé du contenu 2"/>
          <p:cNvSpPr>
            <a:spLocks noGrp="1"/>
          </p:cNvSpPr>
          <p:nvPr>
            <p:ph idx="1"/>
          </p:nvPr>
        </p:nvSpPr>
        <p:spPr>
          <a:xfrm>
            <a:off x="457200" y="785794"/>
            <a:ext cx="8229600" cy="5715040"/>
          </a:xfrm>
        </p:spPr>
        <p:txBody>
          <a:bodyPr>
            <a:normAutofit/>
          </a:bodyPr>
          <a:lstStyle/>
          <a:p>
            <a:pPr algn="just">
              <a:buFont typeface="Wingdings" pitchFamily="2" charset="2"/>
              <a:buChar char="v"/>
            </a:pPr>
            <a:endParaRPr lang="fr-FR" sz="2000" dirty="0"/>
          </a:p>
          <a:p>
            <a:pPr algn="just">
              <a:buFont typeface="Wingdings" pitchFamily="2" charset="2"/>
              <a:buChar char="v"/>
            </a:pPr>
            <a:r>
              <a:rPr lang="fr-FR" sz="2000" dirty="0"/>
              <a:t>Gao (2011) states </a:t>
            </a:r>
            <a:r>
              <a:rPr lang="fr-FR" sz="2000" dirty="0" err="1"/>
              <a:t>that</a:t>
            </a:r>
            <a:r>
              <a:rPr lang="fr-FR" sz="2000" dirty="0"/>
              <a:t> </a:t>
            </a:r>
            <a:r>
              <a:rPr lang="fr-FR" sz="2000" dirty="0" err="1"/>
              <a:t>principled</a:t>
            </a:r>
            <a:r>
              <a:rPr lang="fr-FR" sz="2000" dirty="0"/>
              <a:t> </a:t>
            </a:r>
            <a:r>
              <a:rPr lang="fr-FR" sz="2000" dirty="0" err="1"/>
              <a:t>eclecticism</a:t>
            </a:r>
            <a:r>
              <a:rPr lang="fr-FR" sz="2000" dirty="0"/>
              <a:t> challenges the </a:t>
            </a:r>
            <a:r>
              <a:rPr lang="fr-FR" sz="2000" dirty="0" err="1"/>
              <a:t>teacher</a:t>
            </a:r>
            <a:r>
              <a:rPr lang="fr-FR" sz="2000" dirty="0"/>
              <a:t> to </a:t>
            </a:r>
            <a:r>
              <a:rPr lang="fr-FR" sz="2000" dirty="0" err="1"/>
              <a:t>ensure</a:t>
            </a:r>
            <a:r>
              <a:rPr lang="fr-FR" sz="2000" dirty="0"/>
              <a:t> </a:t>
            </a:r>
            <a:r>
              <a:rPr lang="fr-FR" sz="2000" dirty="0" err="1"/>
              <a:t>that</a:t>
            </a:r>
            <a:r>
              <a:rPr lang="fr-FR" sz="2000" dirty="0"/>
              <a:t> </a:t>
            </a:r>
            <a:r>
              <a:rPr lang="fr-FR" sz="2000" dirty="0" err="1"/>
              <a:t>every</a:t>
            </a:r>
            <a:r>
              <a:rPr lang="fr-FR" sz="2000" dirty="0"/>
              <a:t> </a:t>
            </a:r>
            <a:r>
              <a:rPr lang="fr-FR" sz="2000" dirty="0" err="1"/>
              <a:t>decision</a:t>
            </a:r>
            <a:r>
              <a:rPr lang="fr-FR" sz="2000" dirty="0"/>
              <a:t> about </a:t>
            </a:r>
            <a:r>
              <a:rPr lang="fr-FR" sz="2000" dirty="0" err="1"/>
              <a:t>classroom</a:t>
            </a:r>
            <a:r>
              <a:rPr lang="fr-FR" sz="2000" dirty="0"/>
              <a:t> instruction and </a:t>
            </a:r>
            <a:r>
              <a:rPr lang="fr-FR" sz="2000" dirty="0" err="1"/>
              <a:t>activities</a:t>
            </a:r>
            <a:r>
              <a:rPr lang="fr-FR" sz="2000" dirty="0"/>
              <a:t> </a:t>
            </a:r>
            <a:r>
              <a:rPr lang="fr-FR" sz="2000" dirty="0" err="1"/>
              <a:t>is</a:t>
            </a:r>
            <a:r>
              <a:rPr lang="fr-FR" sz="2000" dirty="0"/>
              <a:t> </a:t>
            </a:r>
            <a:r>
              <a:rPr lang="fr-FR" sz="2000" dirty="0" err="1"/>
              <a:t>based</a:t>
            </a:r>
            <a:r>
              <a:rPr lang="fr-FR" sz="2000" dirty="0"/>
              <a:t> on a </a:t>
            </a:r>
            <a:r>
              <a:rPr lang="fr-FR" sz="2000" dirty="0" err="1"/>
              <a:t>thorough</a:t>
            </a:r>
            <a:r>
              <a:rPr lang="fr-FR" sz="2000" dirty="0"/>
              <a:t> and </a:t>
            </a:r>
            <a:r>
              <a:rPr lang="fr-FR" sz="2000" dirty="0" err="1"/>
              <a:t>holistic</a:t>
            </a:r>
            <a:r>
              <a:rPr lang="fr-FR" sz="2000" dirty="0"/>
              <a:t> </a:t>
            </a:r>
            <a:r>
              <a:rPr lang="fr-FR" sz="2000" dirty="0" err="1"/>
              <a:t>understanding</a:t>
            </a:r>
            <a:r>
              <a:rPr lang="fr-FR" sz="2000" dirty="0"/>
              <a:t> of all </a:t>
            </a:r>
            <a:r>
              <a:rPr lang="fr-FR" sz="2000" dirty="0" err="1"/>
              <a:t>learning</a:t>
            </a:r>
            <a:r>
              <a:rPr lang="fr-FR" sz="2000" dirty="0"/>
              <a:t> </a:t>
            </a:r>
            <a:r>
              <a:rPr lang="fr-FR" sz="2000" dirty="0" err="1"/>
              <a:t>theories</a:t>
            </a:r>
            <a:r>
              <a:rPr lang="fr-FR" sz="2000" dirty="0"/>
              <a:t> and </a:t>
            </a:r>
            <a:r>
              <a:rPr lang="fr-FR" sz="2000" dirty="0" err="1"/>
              <a:t>related</a:t>
            </a:r>
            <a:r>
              <a:rPr lang="fr-FR" sz="2000" dirty="0"/>
              <a:t> </a:t>
            </a:r>
            <a:r>
              <a:rPr lang="fr-FR" sz="2000" dirty="0" err="1"/>
              <a:t>pedagogies</a:t>
            </a:r>
            <a:r>
              <a:rPr lang="fr-FR" sz="2000" dirty="0"/>
              <a:t>, in </a:t>
            </a:r>
            <a:r>
              <a:rPr lang="fr-FR" sz="2000" dirty="0" err="1"/>
              <a:t>terms</a:t>
            </a:r>
            <a:r>
              <a:rPr lang="fr-FR" sz="2000" dirty="0"/>
              <a:t> of the </a:t>
            </a:r>
            <a:r>
              <a:rPr lang="fr-FR" sz="2000" dirty="0" err="1"/>
              <a:t>purpose</a:t>
            </a:r>
            <a:r>
              <a:rPr lang="fr-FR" sz="2000" dirty="0"/>
              <a:t> and </a:t>
            </a:r>
            <a:r>
              <a:rPr lang="fr-FR" sz="2000" dirty="0" err="1"/>
              <a:t>context</a:t>
            </a:r>
            <a:r>
              <a:rPr lang="fr-FR" sz="2000" dirty="0"/>
              <a:t> of </a:t>
            </a:r>
            <a:r>
              <a:rPr lang="fr-FR" sz="2000" dirty="0" err="1"/>
              <a:t>language</a:t>
            </a:r>
            <a:r>
              <a:rPr lang="fr-FR" sz="2000" dirty="0"/>
              <a:t> </a:t>
            </a:r>
            <a:r>
              <a:rPr lang="fr-FR" sz="2000" dirty="0" err="1"/>
              <a:t>teaching</a:t>
            </a:r>
            <a:r>
              <a:rPr lang="fr-FR" sz="2000" dirty="0"/>
              <a:t> and </a:t>
            </a:r>
            <a:r>
              <a:rPr lang="fr-FR" sz="2000" dirty="0" err="1"/>
              <a:t>learning</a:t>
            </a:r>
            <a:r>
              <a:rPr lang="fr-FR" sz="2000" dirty="0"/>
              <a:t>, the </a:t>
            </a:r>
            <a:r>
              <a:rPr lang="fr-FR" sz="2000" dirty="0" err="1"/>
              <a:t>needs</a:t>
            </a:r>
            <a:r>
              <a:rPr lang="fr-FR" sz="2000" dirty="0"/>
              <a:t> of the </a:t>
            </a:r>
            <a:r>
              <a:rPr lang="fr-FR" sz="2000" dirty="0" err="1"/>
              <a:t>learners</a:t>
            </a:r>
            <a:r>
              <a:rPr lang="fr-FR" sz="2000" dirty="0"/>
              <a:t>, </a:t>
            </a:r>
            <a:r>
              <a:rPr lang="fr-FR" sz="2000" dirty="0" err="1"/>
              <a:t>materials</a:t>
            </a:r>
            <a:r>
              <a:rPr lang="fr-FR" sz="2000" dirty="0"/>
              <a:t> </a:t>
            </a:r>
            <a:r>
              <a:rPr lang="fr-FR" sz="2000" dirty="0" err="1"/>
              <a:t>available</a:t>
            </a:r>
            <a:r>
              <a:rPr lang="fr-FR" sz="2000" dirty="0"/>
              <a:t>, how </a:t>
            </a:r>
            <a:r>
              <a:rPr lang="fr-FR" sz="2000" dirty="0" err="1"/>
              <a:t>language</a:t>
            </a:r>
            <a:r>
              <a:rPr lang="fr-FR" sz="2000" dirty="0"/>
              <a:t> </a:t>
            </a:r>
            <a:r>
              <a:rPr lang="fr-FR" sz="2000" dirty="0" err="1"/>
              <a:t>is</a:t>
            </a:r>
            <a:r>
              <a:rPr lang="fr-FR" sz="2000" dirty="0"/>
              <a:t> </a:t>
            </a:r>
            <a:r>
              <a:rPr lang="fr-FR" sz="2000" dirty="0" err="1"/>
              <a:t>learnt</a:t>
            </a:r>
            <a:r>
              <a:rPr lang="fr-FR" sz="2000" dirty="0"/>
              <a:t> and </a:t>
            </a:r>
            <a:r>
              <a:rPr lang="fr-FR" sz="2000" dirty="0" err="1"/>
              <a:t>what</a:t>
            </a:r>
            <a:r>
              <a:rPr lang="fr-FR" sz="2000" dirty="0"/>
              <a:t> </a:t>
            </a:r>
            <a:r>
              <a:rPr lang="fr-FR" sz="2000" dirty="0" err="1"/>
              <a:t>teaching</a:t>
            </a:r>
            <a:r>
              <a:rPr lang="fr-FR" sz="2000" dirty="0"/>
              <a:t> </a:t>
            </a:r>
            <a:r>
              <a:rPr lang="fr-FR" sz="2000" dirty="0" err="1"/>
              <a:t>is</a:t>
            </a:r>
            <a:r>
              <a:rPr lang="fr-FR" sz="2000" dirty="0"/>
              <a:t> all. </a:t>
            </a:r>
          </a:p>
          <a:p>
            <a:pPr algn="just">
              <a:buNone/>
            </a:pPr>
            <a:endParaRPr lang="fr-FR" sz="2000" dirty="0"/>
          </a:p>
          <a:p>
            <a:pPr algn="just">
              <a:buFont typeface="Wingdings" pitchFamily="2" charset="2"/>
              <a:buChar char="v"/>
            </a:pPr>
            <a:r>
              <a:rPr lang="fr-FR" sz="2000" dirty="0" err="1"/>
              <a:t>Teaching</a:t>
            </a:r>
            <a:r>
              <a:rPr lang="fr-FR" sz="2000" dirty="0"/>
              <a:t> </a:t>
            </a:r>
            <a:r>
              <a:rPr lang="fr-FR" sz="2000" dirty="0" err="1"/>
              <a:t>should</a:t>
            </a:r>
            <a:r>
              <a:rPr lang="fr-FR" sz="2000" dirty="0"/>
              <a:t> serve </a:t>
            </a:r>
            <a:r>
              <a:rPr lang="fr-FR" sz="2000" dirty="0" err="1"/>
              <a:t>learners</a:t>
            </a:r>
            <a:r>
              <a:rPr lang="fr-FR" sz="2000" dirty="0"/>
              <a:t> , not </a:t>
            </a:r>
            <a:r>
              <a:rPr lang="fr-FR" sz="2000" dirty="0" err="1"/>
              <a:t>methods</a:t>
            </a:r>
            <a:r>
              <a:rPr lang="fr-FR" sz="2000" dirty="0"/>
              <a:t>. To state </a:t>
            </a:r>
            <a:r>
              <a:rPr lang="fr-FR" sz="2000" dirty="0" err="1"/>
              <a:t>that</a:t>
            </a:r>
            <a:r>
              <a:rPr lang="fr-FR" sz="2000" dirty="0"/>
              <a:t> </a:t>
            </a:r>
            <a:r>
              <a:rPr lang="fr-FR" sz="2000" dirty="0" err="1"/>
              <a:t>methods</a:t>
            </a:r>
            <a:r>
              <a:rPr lang="fr-FR" sz="2000" dirty="0"/>
              <a:t> </a:t>
            </a:r>
            <a:r>
              <a:rPr lang="fr-FR" sz="2000" dirty="0" err="1"/>
              <a:t>should</a:t>
            </a:r>
            <a:r>
              <a:rPr lang="fr-FR" sz="2000" dirty="0"/>
              <a:t> serve </a:t>
            </a:r>
            <a:r>
              <a:rPr lang="fr-FR" sz="2000" dirty="0" err="1"/>
              <a:t>learners</a:t>
            </a:r>
            <a:r>
              <a:rPr lang="fr-FR" sz="2000" dirty="0"/>
              <a:t> and not </a:t>
            </a:r>
            <a:r>
              <a:rPr lang="fr-FR" sz="2000" dirty="0" err="1"/>
              <a:t>methods</a:t>
            </a:r>
            <a:r>
              <a:rPr lang="fr-FR" sz="2000" dirty="0"/>
              <a:t> </a:t>
            </a:r>
            <a:r>
              <a:rPr lang="fr-FR" sz="2000" dirty="0" err="1"/>
              <a:t>means</a:t>
            </a:r>
            <a:r>
              <a:rPr lang="fr-FR" sz="2000" dirty="0"/>
              <a:t> </a:t>
            </a:r>
            <a:r>
              <a:rPr lang="fr-FR" sz="2000" dirty="0" err="1"/>
              <a:t>that</a:t>
            </a:r>
            <a:r>
              <a:rPr lang="fr-FR" sz="2000" dirty="0"/>
              <a:t> </a:t>
            </a:r>
            <a:r>
              <a:rPr lang="fr-FR" sz="2000" dirty="0" err="1"/>
              <a:t>teachers</a:t>
            </a:r>
            <a:r>
              <a:rPr lang="fr-FR" sz="2000" dirty="0"/>
              <a:t> </a:t>
            </a:r>
            <a:r>
              <a:rPr lang="fr-FR" sz="2000" dirty="0" err="1"/>
              <a:t>should</a:t>
            </a:r>
            <a:r>
              <a:rPr lang="fr-FR" sz="2000" dirty="0"/>
              <a:t> focus on </a:t>
            </a:r>
            <a:r>
              <a:rPr lang="fr-FR" sz="2000" dirty="0" err="1"/>
              <a:t>helping</a:t>
            </a:r>
            <a:r>
              <a:rPr lang="fr-FR" sz="2000" dirty="0"/>
              <a:t> </a:t>
            </a:r>
            <a:r>
              <a:rPr lang="fr-FR" sz="2000" dirty="0" err="1"/>
              <a:t>learners</a:t>
            </a:r>
            <a:r>
              <a:rPr lang="fr-FR" sz="2000" dirty="0"/>
              <a:t> to </a:t>
            </a:r>
            <a:r>
              <a:rPr lang="fr-FR" sz="2000" dirty="0" err="1"/>
              <a:t>learn</a:t>
            </a:r>
            <a:r>
              <a:rPr lang="fr-FR" sz="2000" dirty="0"/>
              <a:t> and not on </a:t>
            </a:r>
            <a:r>
              <a:rPr lang="fr-FR" sz="2000" dirty="0" err="1"/>
              <a:t>fulfilling</a:t>
            </a:r>
            <a:r>
              <a:rPr lang="fr-FR" sz="2000" dirty="0"/>
              <a:t> the prescriptions of the </a:t>
            </a:r>
            <a:r>
              <a:rPr lang="fr-FR" sz="2000" dirty="0" err="1"/>
              <a:t>methods</a:t>
            </a:r>
            <a:r>
              <a:rPr lang="fr-FR" sz="2000" dirty="0"/>
              <a:t>.</a:t>
            </a:r>
          </a:p>
          <a:p>
            <a:pPr algn="just">
              <a:buNone/>
            </a:pPr>
            <a:endParaRPr lang="fr-FR" sz="2000" dirty="0"/>
          </a:p>
          <a:p>
            <a:pPr algn="just">
              <a:buFont typeface="Wingdings" pitchFamily="2" charset="2"/>
              <a:buChar char="v"/>
            </a:pPr>
            <a:r>
              <a:rPr lang="fr-FR" sz="2000" dirty="0" err="1"/>
              <a:t>Various</a:t>
            </a:r>
            <a:r>
              <a:rPr lang="fr-FR" sz="2000" dirty="0"/>
              <a:t> </a:t>
            </a:r>
            <a:r>
              <a:rPr lang="fr-FR" sz="2000" dirty="0" err="1"/>
              <a:t>methods</a:t>
            </a:r>
            <a:r>
              <a:rPr lang="fr-FR" sz="2000" dirty="0"/>
              <a:t> </a:t>
            </a:r>
            <a:r>
              <a:rPr lang="fr-FR" sz="2000" dirty="0" err="1"/>
              <a:t>reveals</a:t>
            </a:r>
            <a:r>
              <a:rPr lang="fr-FR" sz="2000" dirty="0"/>
              <a:t> </a:t>
            </a:r>
            <a:r>
              <a:rPr lang="fr-FR" sz="2000" dirty="0" err="1"/>
              <a:t>various</a:t>
            </a:r>
            <a:r>
              <a:rPr lang="fr-FR" sz="2000" dirty="0"/>
              <a:t> </a:t>
            </a:r>
            <a:r>
              <a:rPr lang="fr-FR" sz="2000" dirty="0" err="1"/>
              <a:t>learning</a:t>
            </a:r>
            <a:r>
              <a:rPr lang="fr-FR" sz="2000" dirty="0"/>
              <a:t> styles, </a:t>
            </a:r>
            <a:r>
              <a:rPr lang="fr-FR" sz="2000" dirty="0" err="1"/>
              <a:t>teaching</a:t>
            </a:r>
            <a:r>
              <a:rPr lang="fr-FR" sz="2000" dirty="0"/>
              <a:t> </a:t>
            </a:r>
            <a:r>
              <a:rPr lang="fr-FR" sz="2000" dirty="0" err="1"/>
              <a:t>principles</a:t>
            </a:r>
            <a:r>
              <a:rPr lang="fr-FR" sz="2000" dirty="0"/>
              <a:t> and </a:t>
            </a:r>
            <a:r>
              <a:rPr lang="fr-FR" sz="2000" dirty="0" err="1"/>
              <a:t>educational</a:t>
            </a:r>
            <a:r>
              <a:rPr lang="fr-FR" sz="2000" dirty="0"/>
              <a:t> objectives.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the+best+method+of+teaching.jpg"/>
          <p:cNvPicPr>
            <a:picLocks noGrp="1" noChangeAspect="1"/>
          </p:cNvPicPr>
          <p:nvPr>
            <p:ph idx="1"/>
          </p:nvPr>
        </p:nvPicPr>
        <p:blipFill>
          <a:blip r:embed="rId2"/>
          <a:stretch>
            <a:fillRect/>
          </a:stretch>
        </p:blipFill>
        <p:spPr>
          <a:xfrm>
            <a:off x="1" y="0"/>
            <a:ext cx="9144000" cy="68580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a:bodyPr>
          <a:lstStyle/>
          <a:p>
            <a:r>
              <a:rPr lang="fr-FR" sz="2800" b="1" dirty="0">
                <a:solidFill>
                  <a:srgbClr val="0070C0"/>
                </a:solidFill>
              </a:rPr>
              <a:t>AUDIO-LINGUALISM</a:t>
            </a:r>
            <a:endParaRPr lang="fr-FR" sz="2800" dirty="0"/>
          </a:p>
        </p:txBody>
      </p:sp>
      <p:sp>
        <p:nvSpPr>
          <p:cNvPr id="3" name="Espace réservé du contenu 2"/>
          <p:cNvSpPr>
            <a:spLocks noGrp="1"/>
          </p:cNvSpPr>
          <p:nvPr>
            <p:ph idx="1"/>
          </p:nvPr>
        </p:nvSpPr>
        <p:spPr>
          <a:xfrm>
            <a:off x="457200" y="928670"/>
            <a:ext cx="8229600" cy="5197493"/>
          </a:xfrm>
        </p:spPr>
        <p:txBody>
          <a:bodyPr>
            <a:normAutofit fontScale="70000" lnSpcReduction="20000"/>
          </a:bodyPr>
          <a:lstStyle/>
          <a:p>
            <a:pPr>
              <a:buNone/>
            </a:pPr>
            <a:r>
              <a:rPr lang="fr-FR" dirty="0"/>
              <a:t>	</a:t>
            </a:r>
          </a:p>
          <a:p>
            <a:pPr>
              <a:buNone/>
            </a:pPr>
            <a:r>
              <a:rPr lang="fr-FR" dirty="0"/>
              <a:t>	In the audio-lingual </a:t>
            </a:r>
            <a:r>
              <a:rPr lang="fr-FR" dirty="0" err="1"/>
              <a:t>method</a:t>
            </a:r>
            <a:r>
              <a:rPr lang="fr-FR" dirty="0"/>
              <a:t>, </a:t>
            </a:r>
            <a:r>
              <a:rPr lang="fr-FR" dirty="0">
                <a:solidFill>
                  <a:srgbClr val="00B050"/>
                </a:solidFill>
              </a:rPr>
              <a:t>the </a:t>
            </a:r>
            <a:r>
              <a:rPr lang="fr-FR" dirty="0" err="1">
                <a:solidFill>
                  <a:srgbClr val="00B050"/>
                </a:solidFill>
              </a:rPr>
              <a:t>emphasis</a:t>
            </a:r>
            <a:r>
              <a:rPr lang="fr-FR" dirty="0">
                <a:solidFill>
                  <a:srgbClr val="00B050"/>
                </a:solidFill>
              </a:rPr>
              <a:t> </a:t>
            </a:r>
            <a:r>
              <a:rPr lang="fr-FR" dirty="0" err="1">
                <a:solidFill>
                  <a:srgbClr val="00B050"/>
                </a:solidFill>
              </a:rPr>
              <a:t>was</a:t>
            </a:r>
            <a:r>
              <a:rPr lang="fr-FR" dirty="0">
                <a:solidFill>
                  <a:srgbClr val="00B050"/>
                </a:solidFill>
              </a:rPr>
              <a:t> on the </a:t>
            </a:r>
            <a:r>
              <a:rPr lang="fr-FR" dirty="0" err="1">
                <a:solidFill>
                  <a:srgbClr val="00B050"/>
                </a:solidFill>
              </a:rPr>
              <a:t>memorization</a:t>
            </a:r>
            <a:r>
              <a:rPr lang="fr-FR" dirty="0">
                <a:solidFill>
                  <a:srgbClr val="00B050"/>
                </a:solidFill>
              </a:rPr>
              <a:t> of a </a:t>
            </a:r>
            <a:r>
              <a:rPr lang="fr-FR" dirty="0" err="1">
                <a:solidFill>
                  <a:srgbClr val="00B050"/>
                </a:solidFill>
              </a:rPr>
              <a:t>series</a:t>
            </a:r>
            <a:r>
              <a:rPr lang="fr-FR" dirty="0">
                <a:solidFill>
                  <a:srgbClr val="00B050"/>
                </a:solidFill>
              </a:rPr>
              <a:t> of dialogues and the practice of </a:t>
            </a:r>
            <a:r>
              <a:rPr lang="fr-FR" dirty="0" err="1">
                <a:solidFill>
                  <a:srgbClr val="00B050"/>
                </a:solidFill>
              </a:rPr>
              <a:t>language</a:t>
            </a:r>
            <a:r>
              <a:rPr lang="fr-FR" dirty="0">
                <a:solidFill>
                  <a:srgbClr val="00B050"/>
                </a:solidFill>
              </a:rPr>
              <a:t> structures</a:t>
            </a:r>
            <a:r>
              <a:rPr lang="fr-FR" dirty="0"/>
              <a:t>. The basic </a:t>
            </a:r>
            <a:r>
              <a:rPr lang="fr-FR" dirty="0" err="1"/>
              <a:t>premises</a:t>
            </a:r>
            <a:r>
              <a:rPr lang="fr-FR" dirty="0"/>
              <a:t> on </a:t>
            </a:r>
            <a:r>
              <a:rPr lang="fr-FR" dirty="0" err="1"/>
              <a:t>which</a:t>
            </a:r>
            <a:r>
              <a:rPr lang="fr-FR" dirty="0"/>
              <a:t> the </a:t>
            </a:r>
            <a:r>
              <a:rPr lang="fr-FR" dirty="0" err="1"/>
              <a:t>method</a:t>
            </a:r>
            <a:r>
              <a:rPr lang="fr-FR" dirty="0"/>
              <a:t> </a:t>
            </a:r>
            <a:r>
              <a:rPr lang="fr-FR" dirty="0" err="1"/>
              <a:t>was</a:t>
            </a:r>
            <a:r>
              <a:rPr lang="fr-FR" dirty="0"/>
              <a:t> </a:t>
            </a:r>
            <a:r>
              <a:rPr lang="fr-FR" dirty="0" err="1"/>
              <a:t>based</a:t>
            </a:r>
            <a:r>
              <a:rPr lang="fr-FR" dirty="0"/>
              <a:t> </a:t>
            </a:r>
            <a:r>
              <a:rPr lang="fr-FR" dirty="0" err="1"/>
              <a:t>were</a:t>
            </a:r>
            <a:r>
              <a:rPr lang="fr-FR" dirty="0"/>
              <a:t> </a:t>
            </a:r>
            <a:r>
              <a:rPr lang="fr-FR" dirty="0" err="1"/>
              <a:t>that</a:t>
            </a:r>
            <a:r>
              <a:rPr lang="fr-FR" dirty="0"/>
              <a:t> </a:t>
            </a:r>
            <a:r>
              <a:rPr lang="fr-FR" dirty="0" err="1">
                <a:solidFill>
                  <a:srgbClr val="00B050"/>
                </a:solidFill>
              </a:rPr>
              <a:t>language</a:t>
            </a:r>
            <a:r>
              <a:rPr lang="fr-FR" dirty="0">
                <a:solidFill>
                  <a:srgbClr val="00B050"/>
                </a:solidFill>
              </a:rPr>
              <a:t> </a:t>
            </a:r>
            <a:r>
              <a:rPr lang="fr-FR" dirty="0" err="1">
                <a:solidFill>
                  <a:srgbClr val="00B050"/>
                </a:solidFill>
              </a:rPr>
              <a:t>is</a:t>
            </a:r>
            <a:r>
              <a:rPr lang="fr-FR" dirty="0">
                <a:solidFill>
                  <a:srgbClr val="00B050"/>
                </a:solidFill>
              </a:rPr>
              <a:t> speech, </a:t>
            </a:r>
            <a:r>
              <a:rPr lang="fr-FR" dirty="0">
                <a:solidFill>
                  <a:srgbClr val="FF0000"/>
                </a:solidFill>
              </a:rPr>
              <a:t>not </a:t>
            </a:r>
            <a:r>
              <a:rPr lang="fr-FR" dirty="0" err="1">
                <a:solidFill>
                  <a:srgbClr val="FF0000"/>
                </a:solidFill>
              </a:rPr>
              <a:t>writing</a:t>
            </a:r>
            <a:r>
              <a:rPr lang="fr-FR" dirty="0"/>
              <a:t>, and </a:t>
            </a:r>
            <a:r>
              <a:rPr lang="fr-FR" dirty="0" err="1"/>
              <a:t>language</a:t>
            </a:r>
            <a:r>
              <a:rPr lang="fr-FR" dirty="0"/>
              <a:t> </a:t>
            </a:r>
            <a:r>
              <a:rPr lang="fr-FR" dirty="0" err="1"/>
              <a:t>is</a:t>
            </a:r>
            <a:r>
              <a:rPr lang="fr-FR" dirty="0"/>
              <a:t> a set of habits. It </a:t>
            </a:r>
            <a:r>
              <a:rPr lang="fr-FR" dirty="0" err="1"/>
              <a:t>was</a:t>
            </a:r>
            <a:r>
              <a:rPr lang="fr-FR" dirty="0"/>
              <a:t> </a:t>
            </a:r>
            <a:r>
              <a:rPr lang="fr-FR" dirty="0" err="1"/>
              <a:t>believed</a:t>
            </a:r>
            <a:r>
              <a:rPr lang="fr-FR" dirty="0"/>
              <a:t> </a:t>
            </a:r>
            <a:r>
              <a:rPr lang="fr-FR" dirty="0" err="1"/>
              <a:t>that</a:t>
            </a:r>
            <a:r>
              <a:rPr lang="fr-FR" dirty="0"/>
              <a:t> </a:t>
            </a:r>
            <a:r>
              <a:rPr lang="fr-FR" dirty="0" err="1"/>
              <a:t>much</a:t>
            </a:r>
            <a:r>
              <a:rPr lang="fr-FR" dirty="0"/>
              <a:t> </a:t>
            </a:r>
            <a:r>
              <a:rPr lang="fr-FR" b="1" dirty="0">
                <a:solidFill>
                  <a:srgbClr val="0070C0"/>
                </a:solidFill>
              </a:rPr>
              <a:t>practice of the dialogues </a:t>
            </a:r>
            <a:r>
              <a:rPr lang="fr-FR" b="1" dirty="0" err="1">
                <a:solidFill>
                  <a:srgbClr val="0070C0"/>
                </a:solidFill>
              </a:rPr>
              <a:t>would</a:t>
            </a:r>
            <a:r>
              <a:rPr lang="fr-FR" b="1" dirty="0">
                <a:solidFill>
                  <a:srgbClr val="0070C0"/>
                </a:solidFill>
              </a:rPr>
              <a:t> </a:t>
            </a:r>
            <a:r>
              <a:rPr lang="fr-FR" b="1" dirty="0" err="1">
                <a:solidFill>
                  <a:srgbClr val="0070C0"/>
                </a:solidFill>
              </a:rPr>
              <a:t>develop</a:t>
            </a:r>
            <a:r>
              <a:rPr lang="fr-FR" b="1" dirty="0">
                <a:solidFill>
                  <a:srgbClr val="0070C0"/>
                </a:solidFill>
              </a:rPr>
              <a:t> oral </a:t>
            </a:r>
            <a:r>
              <a:rPr lang="fr-FR" b="1" dirty="0" err="1">
                <a:solidFill>
                  <a:srgbClr val="0070C0"/>
                </a:solidFill>
              </a:rPr>
              <a:t>language</a:t>
            </a:r>
            <a:r>
              <a:rPr lang="fr-FR" b="1" dirty="0">
                <a:solidFill>
                  <a:srgbClr val="0070C0"/>
                </a:solidFill>
              </a:rPr>
              <a:t> </a:t>
            </a:r>
            <a:r>
              <a:rPr lang="fr-FR" b="1" dirty="0" err="1">
                <a:solidFill>
                  <a:srgbClr val="0070C0"/>
                </a:solidFill>
              </a:rPr>
              <a:t>proficiency</a:t>
            </a:r>
            <a:r>
              <a:rPr lang="fr-FR" b="1" dirty="0">
                <a:solidFill>
                  <a:srgbClr val="0070C0"/>
                </a:solidFill>
              </a:rPr>
              <a:t>. </a:t>
            </a:r>
            <a:r>
              <a:rPr lang="fr-FR" dirty="0"/>
              <a:t>The use of the native </a:t>
            </a:r>
            <a:r>
              <a:rPr lang="fr-FR" dirty="0" err="1"/>
              <a:t>language</a:t>
            </a:r>
            <a:r>
              <a:rPr lang="fr-FR" dirty="0"/>
              <a:t> </a:t>
            </a:r>
            <a:r>
              <a:rPr lang="fr-FR" dirty="0" err="1"/>
              <a:t>was</a:t>
            </a:r>
            <a:r>
              <a:rPr lang="fr-FR" dirty="0"/>
              <a:t> </a:t>
            </a:r>
            <a:r>
              <a:rPr lang="fr-FR" dirty="0" err="1"/>
              <a:t>avoided</a:t>
            </a:r>
            <a:r>
              <a:rPr lang="fr-FR" dirty="0"/>
              <a:t>. </a:t>
            </a:r>
          </a:p>
          <a:p>
            <a:pPr>
              <a:buNone/>
            </a:pPr>
            <a:endParaRPr lang="fr-FR" dirty="0"/>
          </a:p>
          <a:p>
            <a:pPr>
              <a:buNone/>
            </a:pPr>
            <a:r>
              <a:rPr lang="fr-FR" dirty="0"/>
              <a:t>		The major </a:t>
            </a:r>
            <a:r>
              <a:rPr lang="fr-FR" dirty="0" err="1"/>
              <a:t>weakness</a:t>
            </a:r>
            <a:r>
              <a:rPr lang="fr-FR" dirty="0"/>
              <a:t> of the audio-lingual </a:t>
            </a:r>
            <a:r>
              <a:rPr lang="fr-FR" dirty="0" err="1"/>
              <a:t>method</a:t>
            </a:r>
            <a:r>
              <a:rPr lang="fr-FR" dirty="0"/>
              <a:t> </a:t>
            </a:r>
            <a:r>
              <a:rPr lang="fr-FR" dirty="0" err="1"/>
              <a:t>was</a:t>
            </a:r>
            <a:r>
              <a:rPr lang="fr-FR" dirty="0"/>
              <a:t> </a:t>
            </a:r>
            <a:r>
              <a:rPr lang="fr-FR" dirty="0" err="1"/>
              <a:t>that</a:t>
            </a:r>
            <a:r>
              <a:rPr lang="fr-FR" dirty="0"/>
              <a:t> </a:t>
            </a:r>
            <a:r>
              <a:rPr lang="fr-FR" dirty="0" err="1"/>
              <a:t>learners</a:t>
            </a:r>
            <a:r>
              <a:rPr lang="fr-FR" dirty="0"/>
              <a:t> </a:t>
            </a:r>
            <a:r>
              <a:rPr lang="fr-FR" dirty="0" err="1"/>
              <a:t>were</a:t>
            </a:r>
            <a:r>
              <a:rPr lang="fr-FR" dirty="0"/>
              <a:t> not able to </a:t>
            </a:r>
            <a:r>
              <a:rPr lang="fr-FR" dirty="0" err="1"/>
              <a:t>transfer</a:t>
            </a:r>
            <a:r>
              <a:rPr lang="fr-FR" dirty="0"/>
              <a:t> </a:t>
            </a:r>
            <a:r>
              <a:rPr lang="fr-FR" dirty="0" err="1"/>
              <a:t>skills</a:t>
            </a:r>
            <a:r>
              <a:rPr lang="fr-FR" dirty="0"/>
              <a:t> </a:t>
            </a:r>
            <a:r>
              <a:rPr lang="fr-FR" dirty="0" err="1"/>
              <a:t>learnt</a:t>
            </a:r>
            <a:r>
              <a:rPr lang="fr-FR" dirty="0"/>
              <a:t> in class to </a:t>
            </a:r>
            <a:r>
              <a:rPr lang="fr-FR" dirty="0" err="1"/>
              <a:t>communicate</a:t>
            </a:r>
            <a:r>
              <a:rPr lang="fr-FR" dirty="0"/>
              <a:t> </a:t>
            </a:r>
            <a:r>
              <a:rPr lang="fr-FR" dirty="0" err="1"/>
              <a:t>meaningfully</a:t>
            </a:r>
            <a:r>
              <a:rPr lang="fr-FR" dirty="0"/>
              <a:t> </a:t>
            </a:r>
            <a:r>
              <a:rPr lang="fr-FR" dirty="0" err="1"/>
              <a:t>outside</a:t>
            </a:r>
            <a:r>
              <a:rPr lang="fr-FR" dirty="0"/>
              <a:t> the </a:t>
            </a:r>
            <a:r>
              <a:rPr lang="fr-FR" dirty="0" err="1"/>
              <a:t>classroom</a:t>
            </a:r>
            <a:r>
              <a:rPr lang="fr-FR" dirty="0"/>
              <a:t>.</a:t>
            </a:r>
          </a:p>
          <a:p>
            <a:pPr>
              <a:buNone/>
            </a:pPr>
            <a:r>
              <a:rPr lang="en-US" dirty="0"/>
              <a:t>	The </a:t>
            </a:r>
            <a:r>
              <a:rPr lang="en-US" b="1" dirty="0"/>
              <a:t>Audio</a:t>
            </a:r>
            <a:r>
              <a:rPr lang="en-US" dirty="0"/>
              <a:t>-</a:t>
            </a:r>
            <a:r>
              <a:rPr lang="en-US" b="1" dirty="0"/>
              <a:t>lingual Method</a:t>
            </a:r>
            <a:r>
              <a:rPr lang="en-US" dirty="0"/>
              <a:t> is a </a:t>
            </a:r>
            <a:r>
              <a:rPr lang="en-US" b="1" dirty="0"/>
              <a:t>method</a:t>
            </a:r>
            <a:r>
              <a:rPr lang="en-US" dirty="0"/>
              <a:t> of foreign language teaching </a:t>
            </a:r>
            <a:r>
              <a:rPr lang="en-US" b="1" dirty="0">
                <a:solidFill>
                  <a:srgbClr val="00B050"/>
                </a:solidFill>
              </a:rPr>
              <a:t>which emphasizes the teaching of listening and speaking before reading and writing</a:t>
            </a:r>
            <a:r>
              <a:rPr lang="en-US" dirty="0"/>
              <a:t>. It uses </a:t>
            </a:r>
            <a:r>
              <a:rPr lang="en-US" b="1" dirty="0">
                <a:solidFill>
                  <a:srgbClr val="FF0000"/>
                </a:solidFill>
              </a:rPr>
              <a:t>dialogues</a:t>
            </a:r>
            <a:r>
              <a:rPr lang="en-US" dirty="0"/>
              <a:t> as the main form of language presentation and </a:t>
            </a:r>
            <a:r>
              <a:rPr lang="en-US" b="1" dirty="0">
                <a:solidFill>
                  <a:srgbClr val="FF0000"/>
                </a:solidFill>
              </a:rPr>
              <a:t>drills</a:t>
            </a:r>
            <a:r>
              <a:rPr lang="en-US" dirty="0"/>
              <a:t> as the main training techniques. </a:t>
            </a:r>
            <a:r>
              <a:rPr lang="en-US" b="1" dirty="0">
                <a:solidFill>
                  <a:srgbClr val="FF0000"/>
                </a:solidFill>
              </a:rPr>
              <a:t>Mother tongue is discouraged in the classroom</a:t>
            </a:r>
            <a:endParaRPr lang="fr-FR" b="1" dirty="0">
              <a:solidFill>
                <a:srgbClr val="FF0000"/>
              </a:solidFill>
            </a:endParaRP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642942"/>
          </a:xfrm>
        </p:spPr>
        <p:txBody>
          <a:bodyPr>
            <a:normAutofit/>
          </a:bodyPr>
          <a:lstStyle/>
          <a:p>
            <a:r>
              <a:rPr lang="fr-FR" sz="2800" b="1" i="1" dirty="0">
                <a:solidFill>
                  <a:schemeClr val="accent5"/>
                </a:solidFill>
              </a:rPr>
              <a:t>COMMUNICATIVE LANGUAGE TEACHING </a:t>
            </a:r>
          </a:p>
        </p:txBody>
      </p:sp>
      <p:sp>
        <p:nvSpPr>
          <p:cNvPr id="3" name="Espace réservé du contenu 2"/>
          <p:cNvSpPr>
            <a:spLocks noGrp="1"/>
          </p:cNvSpPr>
          <p:nvPr>
            <p:ph idx="1"/>
          </p:nvPr>
        </p:nvSpPr>
        <p:spPr>
          <a:xfrm>
            <a:off x="457200" y="1071546"/>
            <a:ext cx="8229600" cy="5357850"/>
          </a:xfrm>
        </p:spPr>
        <p:txBody>
          <a:bodyPr>
            <a:noAutofit/>
          </a:bodyPr>
          <a:lstStyle/>
          <a:p>
            <a:pPr algn="just"/>
            <a:r>
              <a:rPr lang="fr-FR" sz="2000" dirty="0"/>
              <a:t>Halliday (1978), the communicative </a:t>
            </a:r>
            <a:r>
              <a:rPr lang="fr-FR" sz="2000" dirty="0" err="1"/>
              <a:t>approach</a:t>
            </a:r>
            <a:r>
              <a:rPr lang="fr-FR" sz="2000" dirty="0"/>
              <a:t> </a:t>
            </a:r>
            <a:r>
              <a:rPr lang="fr-FR" sz="2000" dirty="0" err="1"/>
              <a:t>derives</a:t>
            </a:r>
            <a:r>
              <a:rPr lang="fr-FR" sz="2000" dirty="0"/>
              <a:t> </a:t>
            </a:r>
            <a:r>
              <a:rPr lang="fr-FR" sz="2000" dirty="0" err="1"/>
              <a:t>its</a:t>
            </a:r>
            <a:r>
              <a:rPr lang="fr-FR" sz="2000" dirty="0"/>
              <a:t> influence </a:t>
            </a:r>
            <a:r>
              <a:rPr lang="fr-FR" sz="2000" dirty="0" err="1"/>
              <a:t>from</a:t>
            </a:r>
            <a:r>
              <a:rPr lang="fr-FR" sz="2000" dirty="0"/>
              <a:t> </a:t>
            </a:r>
            <a:r>
              <a:rPr lang="fr-FR" sz="2000" b="1" dirty="0" err="1">
                <a:solidFill>
                  <a:srgbClr val="FF0000"/>
                </a:solidFill>
              </a:rPr>
              <a:t>functional</a:t>
            </a:r>
            <a:r>
              <a:rPr lang="fr-FR" sz="2000" b="1" dirty="0">
                <a:solidFill>
                  <a:srgbClr val="FF0000"/>
                </a:solidFill>
              </a:rPr>
              <a:t> </a:t>
            </a:r>
            <a:r>
              <a:rPr lang="fr-FR" sz="2000" b="1" dirty="0" err="1">
                <a:solidFill>
                  <a:srgbClr val="FF0000"/>
                </a:solidFill>
              </a:rPr>
              <a:t>linguistics</a:t>
            </a:r>
            <a:r>
              <a:rPr lang="fr-FR" sz="2000" dirty="0"/>
              <a:t>, in </a:t>
            </a:r>
            <a:r>
              <a:rPr lang="fr-FR" sz="2000" dirty="0" err="1"/>
              <a:t>which</a:t>
            </a:r>
            <a:r>
              <a:rPr lang="fr-FR" sz="2000" dirty="0"/>
              <a:t> </a:t>
            </a:r>
            <a:r>
              <a:rPr lang="fr-FR" sz="2000" dirty="0" err="1"/>
              <a:t>language</a:t>
            </a:r>
            <a:r>
              <a:rPr lang="fr-FR" sz="2000" dirty="0"/>
              <a:t> </a:t>
            </a:r>
            <a:r>
              <a:rPr lang="fr-FR" sz="2000" dirty="0" err="1"/>
              <a:t>is</a:t>
            </a:r>
            <a:r>
              <a:rPr lang="fr-FR" sz="2000" dirty="0"/>
              <a:t> </a:t>
            </a:r>
            <a:r>
              <a:rPr lang="fr-FR" sz="2000" dirty="0" err="1"/>
              <a:t>viewed</a:t>
            </a:r>
            <a:r>
              <a:rPr lang="fr-FR" sz="2000" dirty="0"/>
              <a:t> as </a:t>
            </a:r>
            <a:r>
              <a:rPr lang="fr-FR" sz="2000" dirty="0">
                <a:solidFill>
                  <a:srgbClr val="FF0000"/>
                </a:solidFill>
              </a:rPr>
              <a:t>central to </a:t>
            </a:r>
            <a:r>
              <a:rPr lang="fr-FR" sz="2000" dirty="0" err="1">
                <a:solidFill>
                  <a:srgbClr val="FF0000"/>
                </a:solidFill>
              </a:rPr>
              <a:t>understanding</a:t>
            </a:r>
            <a:r>
              <a:rPr lang="fr-FR" sz="2000" dirty="0">
                <a:solidFill>
                  <a:srgbClr val="FF0000"/>
                </a:solidFill>
              </a:rPr>
              <a:t> </a:t>
            </a:r>
            <a:r>
              <a:rPr lang="fr-FR" sz="2000" dirty="0" err="1">
                <a:solidFill>
                  <a:srgbClr val="FF0000"/>
                </a:solidFill>
              </a:rPr>
              <a:t>language</a:t>
            </a:r>
            <a:r>
              <a:rPr lang="fr-FR" sz="2000" dirty="0">
                <a:solidFill>
                  <a:srgbClr val="FF0000"/>
                </a:solidFill>
              </a:rPr>
              <a:t> </a:t>
            </a:r>
            <a:r>
              <a:rPr lang="fr-FR" sz="2000" dirty="0" err="1">
                <a:solidFill>
                  <a:srgbClr val="FF0000"/>
                </a:solidFill>
              </a:rPr>
              <a:t>systems</a:t>
            </a:r>
            <a:r>
              <a:rPr lang="fr-FR" sz="2000" dirty="0">
                <a:solidFill>
                  <a:srgbClr val="FF0000"/>
                </a:solidFill>
              </a:rPr>
              <a:t> and how </a:t>
            </a:r>
            <a:r>
              <a:rPr lang="fr-FR" sz="2000" dirty="0" err="1">
                <a:solidFill>
                  <a:srgbClr val="FF0000"/>
                </a:solidFill>
              </a:rPr>
              <a:t>they</a:t>
            </a:r>
            <a:r>
              <a:rPr lang="fr-FR" sz="2000" dirty="0">
                <a:solidFill>
                  <a:srgbClr val="FF0000"/>
                </a:solidFill>
              </a:rPr>
              <a:t> </a:t>
            </a:r>
            <a:r>
              <a:rPr lang="fr-FR" sz="2000" dirty="0" err="1">
                <a:solidFill>
                  <a:srgbClr val="FF0000"/>
                </a:solidFill>
              </a:rPr>
              <a:t>work</a:t>
            </a:r>
            <a:r>
              <a:rPr lang="fr-FR" sz="2000" dirty="0">
                <a:solidFill>
                  <a:srgbClr val="FF0000"/>
                </a:solidFill>
              </a:rPr>
              <a:t>.</a:t>
            </a:r>
          </a:p>
          <a:p>
            <a:pPr algn="just">
              <a:buNone/>
            </a:pPr>
            <a:endParaRPr lang="fr-FR" sz="2000" dirty="0"/>
          </a:p>
          <a:p>
            <a:pPr algn="just"/>
            <a:r>
              <a:rPr lang="fr-FR" sz="2000" dirty="0"/>
              <a:t>The </a:t>
            </a:r>
            <a:r>
              <a:rPr lang="fr-FR" sz="2000" dirty="0" err="1"/>
              <a:t>grammar</a:t>
            </a:r>
            <a:r>
              <a:rPr lang="fr-FR" sz="2000" dirty="0"/>
              <a:t> and </a:t>
            </a:r>
            <a:r>
              <a:rPr lang="fr-FR" sz="2000" dirty="0" err="1"/>
              <a:t>vocabulary</a:t>
            </a:r>
            <a:r>
              <a:rPr lang="fr-FR" sz="2000" dirty="0"/>
              <a:t> </a:t>
            </a:r>
            <a:r>
              <a:rPr lang="fr-FR" sz="2000" dirty="0" err="1"/>
              <a:t>taught</a:t>
            </a:r>
            <a:r>
              <a:rPr lang="fr-FR" sz="2000" dirty="0"/>
              <a:t> in the </a:t>
            </a:r>
            <a:r>
              <a:rPr lang="fr-FR" sz="2000" dirty="0" err="1"/>
              <a:t>classroom</a:t>
            </a:r>
            <a:r>
              <a:rPr lang="fr-FR" sz="2000" dirty="0"/>
              <a:t> </a:t>
            </a:r>
            <a:r>
              <a:rPr lang="fr-FR" sz="2000" dirty="0" err="1"/>
              <a:t>will</a:t>
            </a:r>
            <a:r>
              <a:rPr lang="fr-FR" sz="2000" dirty="0"/>
              <a:t> </a:t>
            </a:r>
            <a:r>
              <a:rPr lang="fr-FR" sz="2000" dirty="0" err="1"/>
              <a:t>follow</a:t>
            </a:r>
            <a:r>
              <a:rPr lang="fr-FR" sz="2000" dirty="0"/>
              <a:t> </a:t>
            </a:r>
            <a:r>
              <a:rPr lang="fr-FR" sz="2000" dirty="0" err="1"/>
              <a:t>from</a:t>
            </a:r>
            <a:r>
              <a:rPr lang="fr-FR" sz="2000" dirty="0"/>
              <a:t> </a:t>
            </a:r>
            <a:r>
              <a:rPr lang="fr-FR" sz="2000" b="1" dirty="0" err="1">
                <a:solidFill>
                  <a:srgbClr val="00B050"/>
                </a:solidFill>
              </a:rPr>
              <a:t>function</a:t>
            </a:r>
            <a:r>
              <a:rPr lang="fr-FR" sz="2000" b="1" dirty="0">
                <a:solidFill>
                  <a:srgbClr val="00B050"/>
                </a:solidFill>
              </a:rPr>
              <a:t>, situation or </a:t>
            </a:r>
            <a:r>
              <a:rPr lang="fr-FR" sz="2000" b="1" dirty="0" err="1">
                <a:solidFill>
                  <a:srgbClr val="00B050"/>
                </a:solidFill>
              </a:rPr>
              <a:t>context</a:t>
            </a:r>
            <a:r>
              <a:rPr lang="fr-FR" sz="2000" dirty="0"/>
              <a:t>, and the </a:t>
            </a:r>
            <a:r>
              <a:rPr lang="fr-FR" sz="2000" dirty="0" err="1"/>
              <a:t>different</a:t>
            </a:r>
            <a:r>
              <a:rPr lang="fr-FR" sz="2000" dirty="0"/>
              <a:t> </a:t>
            </a:r>
            <a:r>
              <a:rPr lang="fr-FR" sz="2000" dirty="0" err="1"/>
              <a:t>roles</a:t>
            </a:r>
            <a:r>
              <a:rPr lang="fr-FR" sz="2000" dirty="0"/>
              <a:t> of the </a:t>
            </a:r>
            <a:r>
              <a:rPr lang="fr-FR" sz="2000" dirty="0" err="1"/>
              <a:t>interlocutors</a:t>
            </a:r>
            <a:r>
              <a:rPr lang="fr-FR" sz="2000" dirty="0"/>
              <a:t>. In </a:t>
            </a:r>
            <a:r>
              <a:rPr lang="fr-FR" sz="2000" dirty="0" err="1"/>
              <a:t>terms</a:t>
            </a:r>
            <a:r>
              <a:rPr lang="fr-FR" sz="2000" dirty="0"/>
              <a:t> of the </a:t>
            </a:r>
            <a:r>
              <a:rPr lang="fr-FR" sz="2000" dirty="0" err="1"/>
              <a:t>roles</a:t>
            </a:r>
            <a:r>
              <a:rPr lang="fr-FR" sz="2000" dirty="0"/>
              <a:t> of the </a:t>
            </a:r>
            <a:r>
              <a:rPr lang="fr-FR" sz="2000" dirty="0" err="1"/>
              <a:t>teacher</a:t>
            </a:r>
            <a:r>
              <a:rPr lang="fr-FR" sz="2000" dirty="0"/>
              <a:t> and the </a:t>
            </a:r>
            <a:r>
              <a:rPr lang="fr-FR" sz="2000" dirty="0" err="1"/>
              <a:t>learners</a:t>
            </a:r>
            <a:r>
              <a:rPr lang="fr-FR" sz="2000" dirty="0"/>
              <a:t> in the </a:t>
            </a:r>
            <a:r>
              <a:rPr lang="fr-FR" sz="2000" dirty="0" err="1"/>
              <a:t>classroom</a:t>
            </a:r>
            <a:r>
              <a:rPr lang="fr-FR" sz="2000" dirty="0"/>
              <a:t>, the </a:t>
            </a:r>
            <a:r>
              <a:rPr lang="fr-FR" sz="2000" dirty="0" err="1"/>
              <a:t>role</a:t>
            </a:r>
            <a:r>
              <a:rPr lang="fr-FR" sz="2000" dirty="0"/>
              <a:t> of the </a:t>
            </a:r>
            <a:r>
              <a:rPr lang="fr-FR" sz="2000" dirty="0" err="1"/>
              <a:t>teacher</a:t>
            </a:r>
            <a:r>
              <a:rPr lang="fr-FR" sz="2000" dirty="0"/>
              <a:t> </a:t>
            </a:r>
            <a:r>
              <a:rPr lang="fr-FR" sz="2000" dirty="0" err="1"/>
              <a:t>is</a:t>
            </a:r>
            <a:r>
              <a:rPr lang="fr-FR" sz="2000" dirty="0"/>
              <a:t>. On the </a:t>
            </a:r>
            <a:r>
              <a:rPr lang="fr-FR" sz="2000" dirty="0" err="1"/>
              <a:t>other</a:t>
            </a:r>
            <a:r>
              <a:rPr lang="fr-FR" sz="2000" dirty="0"/>
              <a:t> hand, </a:t>
            </a:r>
            <a:r>
              <a:rPr lang="fr-FR" sz="2000" dirty="0" err="1"/>
              <a:t>students</a:t>
            </a:r>
            <a:r>
              <a:rPr lang="fr-FR" sz="2000" dirty="0"/>
              <a:t> </a:t>
            </a:r>
            <a:r>
              <a:rPr lang="fr-FR" sz="2000" dirty="0" err="1"/>
              <a:t>need</a:t>
            </a:r>
            <a:r>
              <a:rPr lang="fr-FR" sz="2000" dirty="0"/>
              <a:t> </a:t>
            </a:r>
            <a:r>
              <a:rPr lang="fr-FR" sz="2000" b="1" dirty="0">
                <a:solidFill>
                  <a:schemeClr val="accent6">
                    <a:lumMod val="75000"/>
                  </a:schemeClr>
                </a:solidFill>
              </a:rPr>
              <a:t>the </a:t>
            </a:r>
            <a:r>
              <a:rPr lang="fr-FR" sz="2000" b="1" dirty="0">
                <a:solidFill>
                  <a:srgbClr val="00B050"/>
                </a:solidFill>
              </a:rPr>
              <a:t>to </a:t>
            </a:r>
            <a:r>
              <a:rPr lang="fr-FR" sz="2000" b="1" dirty="0" err="1">
                <a:solidFill>
                  <a:srgbClr val="00B050"/>
                </a:solidFill>
              </a:rPr>
              <a:t>facilitate</a:t>
            </a:r>
            <a:r>
              <a:rPr lang="fr-FR" sz="2000" b="1" dirty="0">
                <a:solidFill>
                  <a:srgbClr val="00B050"/>
                </a:solidFill>
              </a:rPr>
              <a:t> </a:t>
            </a:r>
            <a:r>
              <a:rPr lang="fr-FR" sz="2000" b="1" dirty="0" err="1">
                <a:solidFill>
                  <a:srgbClr val="00B050"/>
                </a:solidFill>
              </a:rPr>
              <a:t>classroom</a:t>
            </a:r>
            <a:r>
              <a:rPr lang="fr-FR" sz="2000" b="1" dirty="0">
                <a:solidFill>
                  <a:srgbClr val="00B050"/>
                </a:solidFill>
              </a:rPr>
              <a:t> interaction by </a:t>
            </a:r>
            <a:r>
              <a:rPr lang="fr-FR" sz="2000" b="1" dirty="0" err="1">
                <a:solidFill>
                  <a:srgbClr val="00B050"/>
                </a:solidFill>
              </a:rPr>
              <a:t>way</a:t>
            </a:r>
            <a:r>
              <a:rPr lang="fr-FR" sz="2000" b="1" dirty="0">
                <a:solidFill>
                  <a:srgbClr val="00B050"/>
                </a:solidFill>
              </a:rPr>
              <a:t> of </a:t>
            </a:r>
            <a:r>
              <a:rPr lang="fr-FR" sz="2000" b="1" dirty="0" err="1">
                <a:solidFill>
                  <a:srgbClr val="00B050"/>
                </a:solidFill>
              </a:rPr>
              <a:t>coming</a:t>
            </a:r>
            <a:r>
              <a:rPr lang="fr-FR" sz="2000" b="1" dirty="0">
                <a:solidFill>
                  <a:srgbClr val="00B050"/>
                </a:solidFill>
              </a:rPr>
              <a:t> up </a:t>
            </a:r>
            <a:r>
              <a:rPr lang="fr-FR" sz="2000" b="1" dirty="0" err="1">
                <a:solidFill>
                  <a:srgbClr val="00B050"/>
                </a:solidFill>
              </a:rPr>
              <a:t>with</a:t>
            </a:r>
            <a:r>
              <a:rPr lang="fr-FR" sz="2000" b="1" dirty="0">
                <a:solidFill>
                  <a:srgbClr val="00B050"/>
                </a:solidFill>
              </a:rPr>
              <a:t> situations </a:t>
            </a:r>
            <a:r>
              <a:rPr lang="fr-FR" sz="2000" b="1" dirty="0" err="1">
                <a:solidFill>
                  <a:srgbClr val="00B050"/>
                </a:solidFill>
              </a:rPr>
              <a:t>that</a:t>
            </a:r>
            <a:r>
              <a:rPr lang="fr-FR" sz="2000" b="1" dirty="0">
                <a:solidFill>
                  <a:srgbClr val="00B050"/>
                </a:solidFill>
              </a:rPr>
              <a:t> </a:t>
            </a:r>
            <a:r>
              <a:rPr lang="fr-FR" sz="2000" b="1" dirty="0" err="1">
                <a:solidFill>
                  <a:srgbClr val="00B050"/>
                </a:solidFill>
              </a:rPr>
              <a:t>can</a:t>
            </a:r>
            <a:r>
              <a:rPr lang="fr-FR" sz="2000" b="1" dirty="0">
                <a:solidFill>
                  <a:srgbClr val="00B050"/>
                </a:solidFill>
              </a:rPr>
              <a:t> </a:t>
            </a:r>
            <a:r>
              <a:rPr lang="fr-FR" sz="2000" b="1" dirty="0" err="1">
                <a:solidFill>
                  <a:srgbClr val="00B050"/>
                </a:solidFill>
              </a:rPr>
              <a:t>bring</a:t>
            </a:r>
            <a:r>
              <a:rPr lang="fr-FR" sz="2000" b="1" dirty="0">
                <a:solidFill>
                  <a:srgbClr val="00B050"/>
                </a:solidFill>
              </a:rPr>
              <a:t> about </a:t>
            </a:r>
            <a:r>
              <a:rPr lang="fr-FR" sz="2000" b="1" dirty="0" err="1">
                <a:solidFill>
                  <a:srgbClr val="00B050"/>
                </a:solidFill>
              </a:rPr>
              <a:t>communication</a:t>
            </a:r>
            <a:r>
              <a:rPr lang="fr-FR" sz="2000" b="1" dirty="0" err="1">
                <a:solidFill>
                  <a:schemeClr val="accent6">
                    <a:lumMod val="75000"/>
                  </a:schemeClr>
                </a:solidFill>
              </a:rPr>
              <a:t>knowledge</a:t>
            </a:r>
            <a:r>
              <a:rPr lang="fr-FR" sz="2000" b="1" dirty="0">
                <a:solidFill>
                  <a:schemeClr val="accent6">
                    <a:lumMod val="75000"/>
                  </a:schemeClr>
                </a:solidFill>
              </a:rPr>
              <a:t> of the </a:t>
            </a:r>
            <a:r>
              <a:rPr lang="fr-FR" sz="2000" b="1" dirty="0" err="1">
                <a:solidFill>
                  <a:schemeClr val="accent6">
                    <a:lumMod val="75000"/>
                  </a:schemeClr>
                </a:solidFill>
              </a:rPr>
              <a:t>linguistic</a:t>
            </a:r>
            <a:r>
              <a:rPr lang="fr-FR" sz="2000" b="1" dirty="0">
                <a:solidFill>
                  <a:schemeClr val="accent6">
                    <a:lumMod val="75000"/>
                  </a:schemeClr>
                </a:solidFill>
              </a:rPr>
              <a:t> </a:t>
            </a:r>
            <a:r>
              <a:rPr lang="fr-FR" sz="2000" b="1" dirty="0" err="1">
                <a:solidFill>
                  <a:schemeClr val="accent6">
                    <a:lumMod val="75000"/>
                  </a:schemeClr>
                </a:solidFill>
              </a:rPr>
              <a:t>forms</a:t>
            </a:r>
            <a:r>
              <a:rPr lang="fr-FR" sz="2000" b="1" dirty="0">
                <a:solidFill>
                  <a:schemeClr val="accent6">
                    <a:lumMod val="75000"/>
                  </a:schemeClr>
                </a:solidFill>
              </a:rPr>
              <a:t>, </a:t>
            </a:r>
            <a:r>
              <a:rPr lang="fr-FR" sz="2000" b="1" dirty="0" err="1">
                <a:solidFill>
                  <a:schemeClr val="accent6">
                    <a:lumMod val="75000"/>
                  </a:schemeClr>
                </a:solidFill>
              </a:rPr>
              <a:t>meaning</a:t>
            </a:r>
            <a:r>
              <a:rPr lang="fr-FR" sz="2000" b="1" dirty="0">
                <a:solidFill>
                  <a:schemeClr val="accent6">
                    <a:lumMod val="75000"/>
                  </a:schemeClr>
                </a:solidFill>
              </a:rPr>
              <a:t> and </a:t>
            </a:r>
            <a:r>
              <a:rPr lang="fr-FR" sz="2000" b="1" dirty="0" err="1">
                <a:solidFill>
                  <a:schemeClr val="accent6">
                    <a:lumMod val="75000"/>
                  </a:schemeClr>
                </a:solidFill>
              </a:rPr>
              <a:t>functions</a:t>
            </a:r>
            <a:r>
              <a:rPr lang="fr-FR" sz="2000" b="1" dirty="0">
                <a:solidFill>
                  <a:schemeClr val="accent6">
                    <a:lumMod val="75000"/>
                  </a:schemeClr>
                </a:solidFill>
              </a:rPr>
              <a:t>. </a:t>
            </a:r>
            <a:r>
              <a:rPr lang="fr-FR" sz="2000" b="1" dirty="0" err="1">
                <a:solidFill>
                  <a:schemeClr val="accent6">
                    <a:lumMod val="75000"/>
                  </a:schemeClr>
                </a:solidFill>
              </a:rPr>
              <a:t>Learners</a:t>
            </a:r>
            <a:r>
              <a:rPr lang="fr-FR" sz="2000" b="1" dirty="0">
                <a:solidFill>
                  <a:schemeClr val="accent6">
                    <a:lumMod val="75000"/>
                  </a:schemeClr>
                </a:solidFill>
              </a:rPr>
              <a:t> </a:t>
            </a:r>
            <a:r>
              <a:rPr lang="fr-FR" sz="2000" b="1" dirty="0" err="1">
                <a:solidFill>
                  <a:schemeClr val="accent6">
                    <a:lumMod val="75000"/>
                  </a:schemeClr>
                </a:solidFill>
              </a:rPr>
              <a:t>should</a:t>
            </a:r>
            <a:r>
              <a:rPr lang="fr-FR" sz="2000" b="1" dirty="0">
                <a:solidFill>
                  <a:schemeClr val="accent6">
                    <a:lumMod val="75000"/>
                  </a:schemeClr>
                </a:solidFill>
              </a:rPr>
              <a:t> </a:t>
            </a:r>
            <a:r>
              <a:rPr lang="fr-FR" sz="2000" b="1" dirty="0" err="1">
                <a:solidFill>
                  <a:schemeClr val="accent6">
                    <a:lumMod val="75000"/>
                  </a:schemeClr>
                </a:solidFill>
              </a:rPr>
              <a:t>be</a:t>
            </a:r>
            <a:r>
              <a:rPr lang="fr-FR" sz="2000" b="1" dirty="0">
                <a:solidFill>
                  <a:schemeClr val="accent6">
                    <a:lumMod val="75000"/>
                  </a:schemeClr>
                </a:solidFill>
              </a:rPr>
              <a:t> able to </a:t>
            </a:r>
            <a:r>
              <a:rPr lang="fr-FR" sz="2000" b="1" dirty="0" err="1">
                <a:solidFill>
                  <a:schemeClr val="accent6">
                    <a:lumMod val="75000"/>
                  </a:schemeClr>
                </a:solidFill>
              </a:rPr>
              <a:t>negotiate</a:t>
            </a:r>
            <a:r>
              <a:rPr lang="fr-FR" sz="2000" b="1" dirty="0">
                <a:solidFill>
                  <a:schemeClr val="accent6">
                    <a:lumMod val="75000"/>
                  </a:schemeClr>
                </a:solidFill>
              </a:rPr>
              <a:t> </a:t>
            </a:r>
            <a:r>
              <a:rPr lang="fr-FR" sz="2000" b="1" dirty="0" err="1">
                <a:solidFill>
                  <a:schemeClr val="accent6">
                    <a:lumMod val="75000"/>
                  </a:schemeClr>
                </a:solidFill>
              </a:rPr>
              <a:t>meaning</a:t>
            </a:r>
            <a:r>
              <a:rPr lang="fr-FR" sz="2000" b="1" dirty="0">
                <a:solidFill>
                  <a:schemeClr val="accent6">
                    <a:lumMod val="75000"/>
                  </a:schemeClr>
                </a:solidFill>
              </a:rPr>
              <a:t> in communication, know </a:t>
            </a:r>
            <a:r>
              <a:rPr lang="fr-FR" sz="2000" b="1" dirty="0" err="1">
                <a:solidFill>
                  <a:schemeClr val="accent6">
                    <a:lumMod val="75000"/>
                  </a:schemeClr>
                </a:solidFill>
              </a:rPr>
              <a:t>that</a:t>
            </a:r>
            <a:r>
              <a:rPr lang="fr-FR" sz="2000" b="1" dirty="0">
                <a:solidFill>
                  <a:schemeClr val="accent6">
                    <a:lumMod val="75000"/>
                  </a:schemeClr>
                </a:solidFill>
              </a:rPr>
              <a:t> one </a:t>
            </a:r>
            <a:r>
              <a:rPr lang="fr-FR" sz="2000" b="1" dirty="0" err="1">
                <a:solidFill>
                  <a:schemeClr val="accent6">
                    <a:lumMod val="75000"/>
                  </a:schemeClr>
                </a:solidFill>
              </a:rPr>
              <a:t>form</a:t>
            </a:r>
            <a:r>
              <a:rPr lang="fr-FR" sz="2000" b="1" dirty="0">
                <a:solidFill>
                  <a:schemeClr val="accent6">
                    <a:lumMod val="75000"/>
                  </a:schemeClr>
                </a:solidFill>
              </a:rPr>
              <a:t> </a:t>
            </a:r>
            <a:r>
              <a:rPr lang="fr-FR" sz="2000" b="1" dirty="0" err="1">
                <a:solidFill>
                  <a:schemeClr val="accent6">
                    <a:lumMod val="75000"/>
                  </a:schemeClr>
                </a:solidFill>
              </a:rPr>
              <a:t>can</a:t>
            </a:r>
            <a:r>
              <a:rPr lang="fr-FR" sz="2000" b="1" dirty="0">
                <a:solidFill>
                  <a:schemeClr val="accent6">
                    <a:lumMod val="75000"/>
                  </a:schemeClr>
                </a:solidFill>
              </a:rPr>
              <a:t> </a:t>
            </a:r>
            <a:r>
              <a:rPr lang="fr-FR" sz="2000" b="1" dirty="0" err="1">
                <a:solidFill>
                  <a:schemeClr val="accent6">
                    <a:lumMod val="75000"/>
                  </a:schemeClr>
                </a:solidFill>
              </a:rPr>
              <a:t>save</a:t>
            </a:r>
            <a:r>
              <a:rPr lang="fr-FR" sz="2000" b="1" dirty="0">
                <a:solidFill>
                  <a:schemeClr val="accent6">
                    <a:lumMod val="75000"/>
                  </a:schemeClr>
                </a:solidFill>
              </a:rPr>
              <a:t> </a:t>
            </a:r>
            <a:r>
              <a:rPr lang="fr-FR" sz="2000" b="1" dirty="0" err="1">
                <a:solidFill>
                  <a:schemeClr val="accent6">
                    <a:lumMod val="75000"/>
                  </a:schemeClr>
                </a:solidFill>
              </a:rPr>
              <a:t>various</a:t>
            </a:r>
            <a:r>
              <a:rPr lang="fr-FR" sz="2000" b="1" dirty="0">
                <a:solidFill>
                  <a:schemeClr val="accent6">
                    <a:lumMod val="75000"/>
                  </a:schemeClr>
                </a:solidFill>
              </a:rPr>
              <a:t> </a:t>
            </a:r>
            <a:r>
              <a:rPr lang="fr-FR" sz="2000" b="1" dirty="0" err="1">
                <a:solidFill>
                  <a:schemeClr val="accent6">
                    <a:lumMod val="75000"/>
                  </a:schemeClr>
                </a:solidFill>
              </a:rPr>
              <a:t>functions</a:t>
            </a:r>
            <a:r>
              <a:rPr lang="fr-FR" sz="2000" b="1" dirty="0">
                <a:solidFill>
                  <a:schemeClr val="accent6">
                    <a:lumMod val="75000"/>
                  </a:schemeClr>
                </a:solidFill>
              </a:rPr>
              <a:t>, and </a:t>
            </a:r>
            <a:r>
              <a:rPr lang="fr-FR" sz="2000" b="1" dirty="0" err="1">
                <a:solidFill>
                  <a:schemeClr val="accent6">
                    <a:lumMod val="75000"/>
                  </a:schemeClr>
                </a:solidFill>
              </a:rPr>
              <a:t>they</a:t>
            </a:r>
            <a:r>
              <a:rPr lang="fr-FR" sz="2000" b="1" dirty="0">
                <a:solidFill>
                  <a:schemeClr val="accent6">
                    <a:lumMod val="75000"/>
                  </a:schemeClr>
                </a:solidFill>
              </a:rPr>
              <a:t> must </a:t>
            </a:r>
            <a:r>
              <a:rPr lang="fr-FR" sz="2000" b="1" dirty="0" err="1">
                <a:solidFill>
                  <a:schemeClr val="accent6">
                    <a:lumMod val="75000"/>
                  </a:schemeClr>
                </a:solidFill>
              </a:rPr>
              <a:t>also</a:t>
            </a:r>
            <a:r>
              <a:rPr lang="fr-FR" sz="2000" b="1" dirty="0">
                <a:solidFill>
                  <a:schemeClr val="accent6">
                    <a:lumMod val="75000"/>
                  </a:schemeClr>
                </a:solidFill>
              </a:rPr>
              <a:t> </a:t>
            </a:r>
            <a:r>
              <a:rPr lang="fr-FR" sz="2000" b="1" dirty="0" err="1">
                <a:solidFill>
                  <a:schemeClr val="accent6">
                    <a:lumMod val="75000"/>
                  </a:schemeClr>
                </a:solidFill>
              </a:rPr>
              <a:t>be</a:t>
            </a:r>
            <a:r>
              <a:rPr lang="fr-FR" sz="2000" b="1" dirty="0">
                <a:solidFill>
                  <a:schemeClr val="accent6">
                    <a:lumMod val="75000"/>
                  </a:schemeClr>
                </a:solidFill>
              </a:rPr>
              <a:t> able to </a:t>
            </a:r>
            <a:r>
              <a:rPr lang="fr-FR" sz="2000" b="1" dirty="0" err="1">
                <a:solidFill>
                  <a:schemeClr val="accent6">
                    <a:lumMod val="75000"/>
                  </a:schemeClr>
                </a:solidFill>
              </a:rPr>
              <a:t>choose</a:t>
            </a:r>
            <a:r>
              <a:rPr lang="fr-FR" sz="2000" b="1" dirty="0">
                <a:solidFill>
                  <a:schemeClr val="accent6">
                    <a:lumMod val="75000"/>
                  </a:schemeClr>
                </a:solidFill>
              </a:rPr>
              <a:t> the </a:t>
            </a:r>
            <a:r>
              <a:rPr lang="fr-FR" sz="2000" b="1" dirty="0" err="1">
                <a:solidFill>
                  <a:schemeClr val="accent6">
                    <a:lumMod val="75000"/>
                  </a:schemeClr>
                </a:solidFill>
              </a:rPr>
              <a:t>most</a:t>
            </a:r>
            <a:r>
              <a:rPr lang="fr-FR" sz="2000" b="1" dirty="0">
                <a:solidFill>
                  <a:schemeClr val="accent6">
                    <a:lumMod val="75000"/>
                  </a:schemeClr>
                </a:solidFill>
              </a:rPr>
              <a:t> </a:t>
            </a:r>
            <a:r>
              <a:rPr lang="fr-FR" sz="2000" b="1" dirty="0" err="1">
                <a:solidFill>
                  <a:schemeClr val="accent6">
                    <a:lumMod val="75000"/>
                  </a:schemeClr>
                </a:solidFill>
              </a:rPr>
              <a:t>appropriate</a:t>
            </a:r>
            <a:r>
              <a:rPr lang="fr-FR" sz="2000" b="1" dirty="0">
                <a:solidFill>
                  <a:schemeClr val="accent6">
                    <a:lumMod val="75000"/>
                  </a:schemeClr>
                </a:solidFill>
              </a:rPr>
              <a:t> </a:t>
            </a:r>
            <a:r>
              <a:rPr lang="fr-FR" sz="2000" b="1" dirty="0" err="1">
                <a:solidFill>
                  <a:schemeClr val="accent6">
                    <a:lumMod val="75000"/>
                  </a:schemeClr>
                </a:solidFill>
              </a:rPr>
              <a:t>forms</a:t>
            </a:r>
            <a:r>
              <a:rPr lang="fr-FR" sz="2000" b="1" dirty="0">
                <a:solidFill>
                  <a:schemeClr val="accent6">
                    <a:lumMod val="75000"/>
                  </a:schemeClr>
                </a:solidFill>
              </a:rPr>
              <a:t>, </a:t>
            </a:r>
            <a:r>
              <a:rPr lang="fr-FR" sz="2000" b="1" dirty="0" err="1">
                <a:solidFill>
                  <a:schemeClr val="accent6">
                    <a:lumMod val="75000"/>
                  </a:schemeClr>
                </a:solidFill>
              </a:rPr>
              <a:t>given</a:t>
            </a:r>
            <a:r>
              <a:rPr lang="fr-FR" sz="2000" b="1" dirty="0">
                <a:solidFill>
                  <a:schemeClr val="accent6">
                    <a:lumMod val="75000"/>
                  </a:schemeClr>
                </a:solidFill>
              </a:rPr>
              <a:t> the social </a:t>
            </a:r>
            <a:r>
              <a:rPr lang="fr-FR" sz="2000" b="1" dirty="0" err="1">
                <a:solidFill>
                  <a:schemeClr val="accent6">
                    <a:lumMod val="75000"/>
                  </a:schemeClr>
                </a:solidFill>
              </a:rPr>
              <a:t>context</a:t>
            </a:r>
            <a:r>
              <a:rPr lang="fr-FR" sz="2000" b="1" dirty="0">
                <a:solidFill>
                  <a:schemeClr val="accent6">
                    <a:lumMod val="75000"/>
                  </a:schemeClr>
                </a:solidFill>
              </a:rPr>
              <a:t>  </a:t>
            </a:r>
            <a:r>
              <a:rPr lang="fr-FR" sz="2000" dirty="0"/>
              <a:t>(Qing-</a:t>
            </a:r>
            <a:r>
              <a:rPr lang="fr-FR" sz="2000" dirty="0" err="1"/>
              <a:t>xue</a:t>
            </a:r>
            <a:r>
              <a:rPr lang="fr-FR" sz="2000" dirty="0"/>
              <a:t> and Jin-fang 2007).</a:t>
            </a:r>
          </a:p>
          <a:p>
            <a:endParaRPr lang="fr-F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rmAutofit fontScale="90000"/>
          </a:bodyPr>
          <a:lstStyle/>
          <a:p>
            <a:endParaRPr lang="fr-FR" dirty="0"/>
          </a:p>
        </p:txBody>
      </p:sp>
      <p:sp>
        <p:nvSpPr>
          <p:cNvPr id="3" name="Espace réservé du contenu 2"/>
          <p:cNvSpPr>
            <a:spLocks noGrp="1"/>
          </p:cNvSpPr>
          <p:nvPr>
            <p:ph idx="1"/>
          </p:nvPr>
        </p:nvSpPr>
        <p:spPr>
          <a:xfrm>
            <a:off x="457200" y="714356"/>
            <a:ext cx="8229600" cy="5786478"/>
          </a:xfrm>
        </p:spPr>
        <p:txBody>
          <a:bodyPr>
            <a:normAutofit fontScale="70000" lnSpcReduction="20000"/>
          </a:bodyPr>
          <a:lstStyle/>
          <a:p>
            <a:pPr algn="just" fontAlgn="base">
              <a:buFont typeface="Wingdings" pitchFamily="2" charset="2"/>
              <a:buChar char="v"/>
            </a:pPr>
            <a:r>
              <a:rPr lang="en-US" dirty="0"/>
              <a:t>The language used to communicate must be appropriate to the situation, the roles of the speakers, the setting and the register. </a:t>
            </a:r>
          </a:p>
          <a:p>
            <a:pPr algn="just" fontAlgn="base">
              <a:buFont typeface="Wingdings" pitchFamily="2" charset="2"/>
              <a:buChar char="v"/>
            </a:pPr>
            <a:r>
              <a:rPr lang="en-US" dirty="0"/>
              <a:t>Communicative activities are essential. Activities should be presented in </a:t>
            </a:r>
            <a:r>
              <a:rPr lang="en-US" b="1" dirty="0"/>
              <a:t>a situation or context</a:t>
            </a:r>
            <a:r>
              <a:rPr lang="en-US" dirty="0"/>
              <a:t> and have a </a:t>
            </a:r>
            <a:r>
              <a:rPr lang="en-US" b="1" dirty="0"/>
              <a:t>communicative purpose</a:t>
            </a:r>
            <a:r>
              <a:rPr lang="en-US" dirty="0"/>
              <a:t>. Typical activities of this approach are: </a:t>
            </a:r>
            <a:r>
              <a:rPr lang="en-US" b="1" dirty="0">
                <a:solidFill>
                  <a:schemeClr val="accent6">
                    <a:lumMod val="75000"/>
                  </a:schemeClr>
                </a:solidFill>
              </a:rPr>
              <a:t>games, problem-solving tasks, and role-play</a:t>
            </a:r>
            <a:endParaRPr lang="en-US" dirty="0"/>
          </a:p>
          <a:p>
            <a:pPr algn="just" fontAlgn="base">
              <a:buFont typeface="Wingdings" pitchFamily="2" charset="2"/>
              <a:buChar char="v"/>
            </a:pPr>
            <a:r>
              <a:rPr lang="en-US" b="1" dirty="0">
                <a:solidFill>
                  <a:srgbClr val="FF0000"/>
                </a:solidFill>
              </a:rPr>
              <a:t>Learners must have constant interaction </a:t>
            </a:r>
            <a:r>
              <a:rPr lang="en-US" dirty="0"/>
              <a:t>with and </a:t>
            </a:r>
            <a:r>
              <a:rPr lang="en-US" b="1" i="1" dirty="0">
                <a:solidFill>
                  <a:srgbClr val="FF0000"/>
                </a:solidFill>
              </a:rPr>
              <a:t>exposure</a:t>
            </a:r>
            <a:r>
              <a:rPr lang="en-US" dirty="0"/>
              <a:t> to the target language.</a:t>
            </a:r>
          </a:p>
          <a:p>
            <a:pPr algn="just" fontAlgn="base">
              <a:buFont typeface="Wingdings" pitchFamily="2" charset="2"/>
              <a:buChar char="v"/>
            </a:pPr>
            <a:r>
              <a:rPr lang="en-US" dirty="0"/>
              <a:t>Development of the four </a:t>
            </a:r>
            <a:r>
              <a:rPr lang="en-US" dirty="0" err="1"/>
              <a:t>macroskills</a:t>
            </a:r>
            <a:r>
              <a:rPr lang="en-US" dirty="0"/>
              <a:t> — speaking, listening, reading and writing — is integrated from the beginning, since communication </a:t>
            </a:r>
            <a:r>
              <a:rPr lang="en-US" b="1" dirty="0">
                <a:solidFill>
                  <a:schemeClr val="accent3"/>
                </a:solidFill>
              </a:rPr>
              <a:t>integrates the different skills</a:t>
            </a:r>
            <a:r>
              <a:rPr lang="en-US" dirty="0"/>
              <a:t>.</a:t>
            </a:r>
          </a:p>
          <a:p>
            <a:pPr algn="just" fontAlgn="base">
              <a:buFont typeface="Wingdings" pitchFamily="2" charset="2"/>
              <a:buChar char="v"/>
            </a:pPr>
            <a:r>
              <a:rPr lang="en-US" b="1" dirty="0">
                <a:solidFill>
                  <a:schemeClr val="accent3"/>
                </a:solidFill>
              </a:rPr>
              <a:t>Motivation is central</a:t>
            </a:r>
            <a:r>
              <a:rPr lang="en-US" dirty="0"/>
              <a:t>. Teachers should raise students’ interest from the beginning of the lesson.</a:t>
            </a:r>
          </a:p>
          <a:p>
            <a:pPr algn="just" fontAlgn="base">
              <a:buFont typeface="Wingdings" pitchFamily="2" charset="2"/>
              <a:buChar char="v"/>
            </a:pPr>
            <a:r>
              <a:rPr lang="en-US" b="1" i="1" dirty="0">
                <a:solidFill>
                  <a:srgbClr val="00B0F0"/>
                </a:solidFill>
              </a:rPr>
              <a:t>The role of the teacher is that of a guide, a facilitator or an instructor.</a:t>
            </a:r>
          </a:p>
          <a:p>
            <a:pPr algn="just" fontAlgn="base">
              <a:buFont typeface="Wingdings" pitchFamily="2" charset="2"/>
              <a:buChar char="v"/>
            </a:pPr>
            <a:r>
              <a:rPr lang="en-US" dirty="0"/>
              <a:t>Evaluation concerns not only the learners</a:t>
            </a:r>
            <a:r>
              <a:rPr lang="en-US" b="1" dirty="0">
                <a:solidFill>
                  <a:srgbClr val="00B0F0"/>
                </a:solidFill>
              </a:rPr>
              <a:t>’ accuracy but also their fluency.</a:t>
            </a:r>
          </a:p>
          <a:p>
            <a:pPr algn="just" fontAlgn="base">
              <a:buFont typeface="Wingdings" pitchFamily="2" charset="2"/>
              <a:buChar char="v"/>
            </a:pPr>
            <a:r>
              <a:rPr lang="en-US" b="1" dirty="0">
                <a:solidFill>
                  <a:schemeClr val="accent6">
                    <a:lumMod val="75000"/>
                  </a:schemeClr>
                </a:solidFill>
              </a:rPr>
              <a:t>Contextualization</a:t>
            </a:r>
            <a:r>
              <a:rPr lang="en-US" dirty="0"/>
              <a:t> is a basic premise. (Meaning cannot be understood out of context)</a:t>
            </a:r>
            <a:endParaRPr lang="en-US" b="1" dirty="0">
              <a:solidFill>
                <a:srgbClr val="00B0F0"/>
              </a:solidFill>
            </a:endParaRPr>
          </a:p>
          <a:p>
            <a:pPr>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a:bodyPr>
          <a:lstStyle/>
          <a:p>
            <a:r>
              <a:rPr lang="fr-FR" sz="2800" b="1" dirty="0">
                <a:solidFill>
                  <a:srgbClr val="0070C0"/>
                </a:solidFill>
              </a:rPr>
              <a:t>COMPETENCY BASED APPROACH </a:t>
            </a:r>
          </a:p>
        </p:txBody>
      </p:sp>
      <p:sp>
        <p:nvSpPr>
          <p:cNvPr id="3" name="Espace réservé du contenu 2"/>
          <p:cNvSpPr>
            <a:spLocks noGrp="1"/>
          </p:cNvSpPr>
          <p:nvPr>
            <p:ph idx="1"/>
          </p:nvPr>
        </p:nvSpPr>
        <p:spPr>
          <a:xfrm>
            <a:off x="457200" y="857232"/>
            <a:ext cx="8229600" cy="5643602"/>
          </a:xfrm>
        </p:spPr>
        <p:txBody>
          <a:bodyPr>
            <a:normAutofit/>
          </a:bodyPr>
          <a:lstStyle/>
          <a:p>
            <a:pPr algn="just">
              <a:buNone/>
            </a:pPr>
            <a:r>
              <a:rPr lang="fr-FR" sz="2000" dirty="0"/>
              <a:t> 		</a:t>
            </a:r>
            <a:r>
              <a:rPr lang="fr-FR" sz="2000" dirty="0" err="1"/>
              <a:t>Mrowicki</a:t>
            </a:r>
            <a:r>
              <a:rPr lang="fr-FR" sz="2000" dirty="0"/>
              <a:t> (1986, as </a:t>
            </a:r>
            <a:r>
              <a:rPr lang="fr-FR" sz="2000" dirty="0" err="1"/>
              <a:t>cited</a:t>
            </a:r>
            <a:r>
              <a:rPr lang="fr-FR" sz="2000" dirty="0"/>
              <a:t> in </a:t>
            </a:r>
            <a:r>
              <a:rPr lang="fr-FR" sz="2000" dirty="0" err="1"/>
              <a:t>Weddle</a:t>
            </a:r>
            <a:r>
              <a:rPr lang="fr-FR" sz="2000" dirty="0"/>
              <a:t>, 2006) </a:t>
            </a:r>
            <a:r>
              <a:rPr lang="fr-FR" sz="2000" dirty="0" err="1"/>
              <a:t>defines</a:t>
            </a:r>
            <a:r>
              <a:rPr lang="fr-FR" sz="2000" dirty="0"/>
              <a:t> </a:t>
            </a:r>
            <a:r>
              <a:rPr lang="fr-FR" sz="2000" dirty="0" err="1"/>
              <a:t>competencies</a:t>
            </a:r>
            <a:r>
              <a:rPr lang="fr-FR" sz="2000" dirty="0"/>
              <a:t> as </a:t>
            </a:r>
            <a:r>
              <a:rPr lang="fr-FR" sz="2000" dirty="0" err="1"/>
              <a:t>follows</a:t>
            </a:r>
            <a:r>
              <a:rPr lang="fr-FR" sz="2000" dirty="0"/>
              <a:t>: </a:t>
            </a:r>
            <a:r>
              <a:rPr lang="fr-FR" sz="2000" b="1" dirty="0" err="1">
                <a:solidFill>
                  <a:srgbClr val="FF0000"/>
                </a:solidFill>
              </a:rPr>
              <a:t>Competencies</a:t>
            </a:r>
            <a:r>
              <a:rPr lang="fr-FR" sz="2000" b="1" dirty="0">
                <a:solidFill>
                  <a:srgbClr val="FF0000"/>
                </a:solidFill>
              </a:rPr>
              <a:t> </a:t>
            </a:r>
            <a:r>
              <a:rPr lang="fr-FR" sz="2000" b="1" dirty="0" err="1">
                <a:solidFill>
                  <a:srgbClr val="FF0000"/>
                </a:solidFill>
              </a:rPr>
              <a:t>consist</a:t>
            </a:r>
            <a:r>
              <a:rPr lang="fr-FR" sz="2000" b="1" dirty="0">
                <a:solidFill>
                  <a:srgbClr val="FF0000"/>
                </a:solidFill>
              </a:rPr>
              <a:t> of a description of the essential </a:t>
            </a:r>
            <a:r>
              <a:rPr lang="fr-FR" sz="2000" b="1" dirty="0" err="1">
                <a:solidFill>
                  <a:srgbClr val="FF0000"/>
                </a:solidFill>
              </a:rPr>
              <a:t>skills</a:t>
            </a:r>
            <a:r>
              <a:rPr lang="fr-FR" sz="2000" b="1" dirty="0">
                <a:solidFill>
                  <a:srgbClr val="FF0000"/>
                </a:solidFill>
              </a:rPr>
              <a:t>, </a:t>
            </a:r>
            <a:r>
              <a:rPr lang="fr-FR" sz="2000" b="1" dirty="0" err="1">
                <a:solidFill>
                  <a:srgbClr val="FF0000"/>
                </a:solidFill>
              </a:rPr>
              <a:t>knowledge</a:t>
            </a:r>
            <a:r>
              <a:rPr lang="fr-FR" sz="2000" b="1" dirty="0">
                <a:solidFill>
                  <a:srgbClr val="FF0000"/>
                </a:solidFill>
              </a:rPr>
              <a:t>, attitudes, and </a:t>
            </a:r>
            <a:r>
              <a:rPr lang="fr-FR" sz="2000" b="1" dirty="0" err="1">
                <a:solidFill>
                  <a:srgbClr val="FF0000"/>
                </a:solidFill>
              </a:rPr>
              <a:t>behaviors</a:t>
            </a:r>
            <a:r>
              <a:rPr lang="fr-FR" sz="2000" b="1" dirty="0">
                <a:solidFill>
                  <a:srgbClr val="FF0000"/>
                </a:solidFill>
              </a:rPr>
              <a:t> </a:t>
            </a:r>
            <a:r>
              <a:rPr lang="fr-FR" sz="2000" b="1" dirty="0" err="1">
                <a:solidFill>
                  <a:srgbClr val="FF0000"/>
                </a:solidFill>
              </a:rPr>
              <a:t>required</a:t>
            </a:r>
            <a:r>
              <a:rPr lang="fr-FR" sz="2000" b="1" dirty="0">
                <a:solidFill>
                  <a:srgbClr val="FF0000"/>
                </a:solidFill>
              </a:rPr>
              <a:t> for effective performance of a real-world </a:t>
            </a:r>
            <a:r>
              <a:rPr lang="fr-FR" sz="2000" b="1" dirty="0" err="1">
                <a:solidFill>
                  <a:srgbClr val="FF0000"/>
                </a:solidFill>
              </a:rPr>
              <a:t>task</a:t>
            </a:r>
            <a:r>
              <a:rPr lang="fr-FR" sz="2000" b="1" dirty="0">
                <a:solidFill>
                  <a:srgbClr val="FF0000"/>
                </a:solidFill>
              </a:rPr>
              <a:t> or </a:t>
            </a:r>
            <a:r>
              <a:rPr lang="fr-FR" sz="2000" b="1" dirty="0" err="1">
                <a:solidFill>
                  <a:srgbClr val="FF0000"/>
                </a:solidFill>
              </a:rPr>
              <a:t>activity</a:t>
            </a:r>
            <a:r>
              <a:rPr lang="fr-FR" sz="2000" b="1" dirty="0">
                <a:solidFill>
                  <a:srgbClr val="FF0000"/>
                </a:solidFill>
              </a:rPr>
              <a:t>. </a:t>
            </a:r>
            <a:r>
              <a:rPr lang="fr-FR" sz="2000" dirty="0" err="1"/>
              <a:t>These</a:t>
            </a:r>
            <a:r>
              <a:rPr lang="fr-FR" sz="2000" dirty="0"/>
              <a:t> </a:t>
            </a:r>
            <a:r>
              <a:rPr lang="fr-FR" sz="2000" dirty="0" err="1"/>
              <a:t>activities</a:t>
            </a:r>
            <a:r>
              <a:rPr lang="fr-FR" sz="2000" dirty="0"/>
              <a:t> </a:t>
            </a:r>
            <a:r>
              <a:rPr lang="fr-FR" sz="2000" dirty="0" err="1"/>
              <a:t>may</a:t>
            </a:r>
            <a:r>
              <a:rPr lang="fr-FR" sz="2000" dirty="0"/>
              <a:t> </a:t>
            </a:r>
            <a:r>
              <a:rPr lang="fr-FR" sz="2000" dirty="0" err="1"/>
              <a:t>be</a:t>
            </a:r>
            <a:r>
              <a:rPr lang="fr-FR" sz="2000" dirty="0"/>
              <a:t> </a:t>
            </a:r>
            <a:r>
              <a:rPr lang="fr-FR" sz="2000" dirty="0" err="1"/>
              <a:t>related</a:t>
            </a:r>
            <a:r>
              <a:rPr lang="fr-FR" sz="2000" dirty="0"/>
              <a:t> to </a:t>
            </a:r>
            <a:r>
              <a:rPr lang="fr-FR" sz="2000" dirty="0" err="1"/>
              <a:t>any</a:t>
            </a:r>
            <a:r>
              <a:rPr lang="fr-FR" sz="2000" dirty="0"/>
              <a:t> </a:t>
            </a:r>
            <a:r>
              <a:rPr lang="fr-FR" sz="2000" dirty="0" err="1"/>
              <a:t>domain</a:t>
            </a:r>
            <a:r>
              <a:rPr lang="fr-FR" sz="2000" dirty="0"/>
              <a:t> of life, </a:t>
            </a:r>
            <a:r>
              <a:rPr lang="fr-FR" sz="2000" dirty="0" err="1"/>
              <a:t>though</a:t>
            </a:r>
            <a:r>
              <a:rPr lang="fr-FR" sz="2000" dirty="0"/>
              <a:t> have </a:t>
            </a:r>
            <a:r>
              <a:rPr lang="fr-FR" sz="2000" dirty="0" err="1"/>
              <a:t>typically</a:t>
            </a:r>
            <a:r>
              <a:rPr lang="fr-FR" sz="2000" dirty="0"/>
              <a:t> been </a:t>
            </a:r>
            <a:r>
              <a:rPr lang="fr-FR" sz="2000" dirty="0" err="1"/>
              <a:t>linked</a:t>
            </a:r>
            <a:r>
              <a:rPr lang="fr-FR" sz="2000" dirty="0"/>
              <a:t> to the </a:t>
            </a:r>
            <a:r>
              <a:rPr lang="fr-FR" sz="2000" b="1" dirty="0" err="1">
                <a:solidFill>
                  <a:srgbClr val="00B0F0"/>
                </a:solidFill>
              </a:rPr>
              <a:t>field</a:t>
            </a:r>
            <a:r>
              <a:rPr lang="fr-FR" sz="2000" b="1" dirty="0">
                <a:solidFill>
                  <a:srgbClr val="00B0F0"/>
                </a:solidFill>
              </a:rPr>
              <a:t> of </a:t>
            </a:r>
            <a:r>
              <a:rPr lang="fr-FR" sz="2000" b="1" dirty="0" err="1">
                <a:solidFill>
                  <a:srgbClr val="00B0F0"/>
                </a:solidFill>
              </a:rPr>
              <a:t>work</a:t>
            </a:r>
            <a:r>
              <a:rPr lang="fr-FR" sz="2000" b="1" dirty="0">
                <a:solidFill>
                  <a:srgbClr val="00B0F0"/>
                </a:solidFill>
              </a:rPr>
              <a:t> </a:t>
            </a:r>
            <a:r>
              <a:rPr lang="fr-FR" sz="2000" dirty="0"/>
              <a:t>and to social </a:t>
            </a:r>
            <a:r>
              <a:rPr lang="fr-FR" sz="2000" dirty="0" err="1"/>
              <a:t>survival</a:t>
            </a:r>
            <a:r>
              <a:rPr lang="fr-FR" sz="2000" dirty="0"/>
              <a:t> in a new </a:t>
            </a:r>
            <a:r>
              <a:rPr lang="fr-FR" sz="2000" dirty="0" err="1"/>
              <a:t>environment</a:t>
            </a:r>
            <a:r>
              <a:rPr lang="fr-FR" sz="2000" dirty="0"/>
              <a:t>. (p. 2) Richards and Rodgers (2001) cite </a:t>
            </a:r>
            <a:r>
              <a:rPr lang="fr-FR" sz="2000" dirty="0" err="1"/>
              <a:t>Docking</a:t>
            </a:r>
            <a:r>
              <a:rPr lang="fr-FR" sz="2000" dirty="0"/>
              <a:t> (1994) </a:t>
            </a:r>
            <a:r>
              <a:rPr lang="fr-FR" sz="2000" dirty="0" err="1"/>
              <a:t>who</a:t>
            </a:r>
            <a:r>
              <a:rPr lang="fr-FR" sz="2000" dirty="0"/>
              <a:t> </a:t>
            </a:r>
            <a:r>
              <a:rPr lang="fr-FR" sz="2000" dirty="0" err="1"/>
              <a:t>defines</a:t>
            </a:r>
            <a:r>
              <a:rPr lang="fr-FR" sz="2000" dirty="0"/>
              <a:t> </a:t>
            </a:r>
            <a:r>
              <a:rPr lang="fr-FR" sz="2000" dirty="0" err="1"/>
              <a:t>competency</a:t>
            </a:r>
            <a:r>
              <a:rPr lang="fr-FR" sz="2000" dirty="0"/>
              <a:t> as An </a:t>
            </a:r>
            <a:r>
              <a:rPr lang="fr-FR" sz="2000" dirty="0" err="1"/>
              <a:t>element</a:t>
            </a:r>
            <a:r>
              <a:rPr lang="fr-FR" sz="2000" dirty="0"/>
              <a:t> of </a:t>
            </a:r>
            <a:r>
              <a:rPr lang="fr-FR" sz="2000" dirty="0" err="1"/>
              <a:t>competency</a:t>
            </a:r>
            <a:r>
              <a:rPr lang="fr-FR" sz="2000" dirty="0"/>
              <a:t> </a:t>
            </a:r>
            <a:r>
              <a:rPr lang="fr-FR" sz="2000" dirty="0" err="1"/>
              <a:t>can</a:t>
            </a:r>
            <a:r>
              <a:rPr lang="fr-FR" sz="2000" dirty="0"/>
              <a:t> </a:t>
            </a:r>
            <a:r>
              <a:rPr lang="fr-FR" sz="2000" dirty="0" err="1"/>
              <a:t>be</a:t>
            </a:r>
            <a:r>
              <a:rPr lang="fr-FR" sz="2000" dirty="0"/>
              <a:t> </a:t>
            </a:r>
            <a:r>
              <a:rPr lang="fr-FR" sz="2000" dirty="0" err="1"/>
              <a:t>defined</a:t>
            </a:r>
            <a:r>
              <a:rPr lang="fr-FR" sz="2000" dirty="0"/>
              <a:t> as </a:t>
            </a:r>
            <a:r>
              <a:rPr lang="fr-FR" sz="2000" dirty="0" err="1"/>
              <a:t>any</a:t>
            </a:r>
            <a:r>
              <a:rPr lang="fr-FR" sz="2000" dirty="0"/>
              <a:t> </a:t>
            </a:r>
            <a:r>
              <a:rPr lang="fr-FR" sz="2000" dirty="0" err="1"/>
              <a:t>attribute</a:t>
            </a:r>
            <a:r>
              <a:rPr lang="fr-FR" sz="2000" dirty="0"/>
              <a:t> of an </a:t>
            </a:r>
            <a:r>
              <a:rPr lang="fr-FR" sz="2000" dirty="0" err="1"/>
              <a:t>individual</a:t>
            </a:r>
            <a:r>
              <a:rPr lang="fr-FR" sz="2000" dirty="0"/>
              <a:t> </a:t>
            </a:r>
            <a:r>
              <a:rPr lang="fr-FR" sz="2000" dirty="0" err="1"/>
              <a:t>that</a:t>
            </a:r>
            <a:r>
              <a:rPr lang="fr-FR" sz="2000" dirty="0"/>
              <a:t> </a:t>
            </a:r>
            <a:r>
              <a:rPr lang="fr-FR" sz="2000" dirty="0" err="1"/>
              <a:t>contributes</a:t>
            </a:r>
            <a:r>
              <a:rPr lang="fr-FR" sz="2000" dirty="0"/>
              <a:t> to the </a:t>
            </a:r>
            <a:r>
              <a:rPr lang="fr-FR" sz="2000" dirty="0" err="1"/>
              <a:t>successful</a:t>
            </a:r>
            <a:r>
              <a:rPr lang="fr-FR" sz="2000" dirty="0"/>
              <a:t> performance of a </a:t>
            </a:r>
            <a:r>
              <a:rPr lang="fr-FR" sz="2000" dirty="0" err="1"/>
              <a:t>task</a:t>
            </a:r>
            <a:r>
              <a:rPr lang="fr-FR" sz="2000" dirty="0"/>
              <a:t>, job, </a:t>
            </a:r>
            <a:r>
              <a:rPr lang="fr-FR" sz="2000" dirty="0" err="1"/>
              <a:t>function</a:t>
            </a:r>
            <a:r>
              <a:rPr lang="fr-FR" sz="2000" dirty="0"/>
              <a:t>, or </a:t>
            </a:r>
            <a:r>
              <a:rPr lang="fr-FR" sz="2000" dirty="0" err="1"/>
              <a:t>activity</a:t>
            </a:r>
            <a:r>
              <a:rPr lang="fr-FR" sz="2000" dirty="0"/>
              <a:t> in an </a:t>
            </a:r>
            <a:r>
              <a:rPr lang="fr-FR" sz="2000" dirty="0" err="1"/>
              <a:t>academic</a:t>
            </a:r>
            <a:r>
              <a:rPr lang="fr-FR" sz="2000" dirty="0"/>
              <a:t> setting and/or a </a:t>
            </a:r>
            <a:r>
              <a:rPr lang="fr-FR" sz="2000" dirty="0" err="1"/>
              <a:t>work</a:t>
            </a:r>
            <a:r>
              <a:rPr lang="fr-FR" sz="2000" dirty="0"/>
              <a:t> setting. This </a:t>
            </a:r>
            <a:r>
              <a:rPr lang="fr-FR" sz="2000" dirty="0" err="1"/>
              <a:t>includes</a:t>
            </a:r>
            <a:r>
              <a:rPr lang="fr-FR" sz="2000" dirty="0"/>
              <a:t> </a:t>
            </a:r>
            <a:r>
              <a:rPr lang="fr-FR" sz="2000" dirty="0" err="1"/>
              <a:t>specific</a:t>
            </a:r>
            <a:r>
              <a:rPr lang="fr-FR" sz="2000" dirty="0"/>
              <a:t> </a:t>
            </a:r>
            <a:r>
              <a:rPr lang="fr-FR" sz="2000" dirty="0" err="1"/>
              <a:t>knowledge</a:t>
            </a:r>
            <a:r>
              <a:rPr lang="fr-FR" sz="2000" dirty="0"/>
              <a:t>, </a:t>
            </a:r>
            <a:r>
              <a:rPr lang="fr-FR" sz="2000" dirty="0" err="1"/>
              <a:t>thinking</a:t>
            </a:r>
            <a:r>
              <a:rPr lang="fr-FR" sz="2000" dirty="0"/>
              <a:t> </a:t>
            </a:r>
            <a:r>
              <a:rPr lang="fr-FR" sz="2000" dirty="0" err="1"/>
              <a:t>processes</a:t>
            </a:r>
            <a:r>
              <a:rPr lang="fr-FR" sz="2000" dirty="0"/>
              <a:t>, attitudes, and </a:t>
            </a:r>
            <a:r>
              <a:rPr lang="fr-FR" sz="2000" dirty="0" err="1"/>
              <a:t>perceptual</a:t>
            </a:r>
            <a:r>
              <a:rPr lang="fr-FR" sz="2000" dirty="0"/>
              <a:t> and </a:t>
            </a:r>
            <a:r>
              <a:rPr lang="fr-FR" sz="2000" dirty="0" err="1"/>
              <a:t>physical</a:t>
            </a:r>
            <a:r>
              <a:rPr lang="fr-FR" sz="2000" dirty="0"/>
              <a:t> </a:t>
            </a:r>
            <a:r>
              <a:rPr lang="fr-FR" sz="2000" dirty="0" err="1"/>
              <a:t>skills</a:t>
            </a:r>
            <a:r>
              <a:rPr lang="fr-FR" sz="2000" dirty="0"/>
              <a:t>. (p. 145) </a:t>
            </a:r>
            <a:r>
              <a:rPr lang="fr-FR" sz="2000" b="1" dirty="0" err="1">
                <a:solidFill>
                  <a:srgbClr val="00B050"/>
                </a:solidFill>
              </a:rPr>
              <a:t>Therefore</a:t>
            </a:r>
            <a:r>
              <a:rPr lang="fr-FR" sz="2000" b="1" dirty="0">
                <a:solidFill>
                  <a:srgbClr val="00B050"/>
                </a:solidFill>
              </a:rPr>
              <a:t>, </a:t>
            </a:r>
            <a:r>
              <a:rPr lang="fr-FR" sz="2000" b="1" dirty="0" err="1">
                <a:solidFill>
                  <a:srgbClr val="00B050"/>
                </a:solidFill>
              </a:rPr>
              <a:t>competency</a:t>
            </a:r>
            <a:r>
              <a:rPr lang="fr-FR" sz="2000" b="1" dirty="0">
                <a:solidFill>
                  <a:srgbClr val="00B050"/>
                </a:solidFill>
              </a:rPr>
              <a:t> </a:t>
            </a:r>
            <a:r>
              <a:rPr lang="fr-FR" sz="2000" b="1" dirty="0" err="1">
                <a:solidFill>
                  <a:srgbClr val="00B050"/>
                </a:solidFill>
              </a:rPr>
              <a:t>might</a:t>
            </a:r>
            <a:r>
              <a:rPr lang="fr-FR" sz="2000" b="1" dirty="0">
                <a:solidFill>
                  <a:srgbClr val="00B050"/>
                </a:solidFill>
              </a:rPr>
              <a:t> </a:t>
            </a:r>
            <a:r>
              <a:rPr lang="fr-FR" sz="2000" b="1" dirty="0" err="1">
                <a:solidFill>
                  <a:srgbClr val="00B050"/>
                </a:solidFill>
              </a:rPr>
              <a:t>be</a:t>
            </a:r>
            <a:r>
              <a:rPr lang="fr-FR" sz="2000" b="1" dirty="0">
                <a:solidFill>
                  <a:srgbClr val="00B050"/>
                </a:solidFill>
              </a:rPr>
              <a:t> a </a:t>
            </a:r>
            <a:r>
              <a:rPr lang="fr-FR" sz="2000" b="1" dirty="0" err="1">
                <a:solidFill>
                  <a:srgbClr val="00B050"/>
                </a:solidFill>
              </a:rPr>
              <a:t>task</a:t>
            </a:r>
            <a:r>
              <a:rPr lang="fr-FR" sz="2000" b="1" dirty="0">
                <a:solidFill>
                  <a:srgbClr val="00B050"/>
                </a:solidFill>
              </a:rPr>
              <a:t>, a </a:t>
            </a:r>
            <a:r>
              <a:rPr lang="fr-FR" sz="2000" b="1" dirty="0" err="1">
                <a:solidFill>
                  <a:srgbClr val="00B050"/>
                </a:solidFill>
              </a:rPr>
              <a:t>role</a:t>
            </a:r>
            <a:r>
              <a:rPr lang="fr-FR" sz="2000" b="1" dirty="0">
                <a:solidFill>
                  <a:srgbClr val="00B050"/>
                </a:solidFill>
              </a:rPr>
              <a:t>, a </a:t>
            </a:r>
            <a:r>
              <a:rPr lang="fr-FR" sz="2000" b="1" dirty="0" err="1">
                <a:solidFill>
                  <a:srgbClr val="00B050"/>
                </a:solidFill>
              </a:rPr>
              <a:t>function</a:t>
            </a:r>
            <a:r>
              <a:rPr lang="fr-FR" sz="2000" b="1" dirty="0">
                <a:solidFill>
                  <a:srgbClr val="00B050"/>
                </a:solidFill>
              </a:rPr>
              <a:t> </a:t>
            </a:r>
            <a:r>
              <a:rPr lang="fr-FR" sz="2000" b="1" dirty="0" err="1">
                <a:solidFill>
                  <a:srgbClr val="00B050"/>
                </a:solidFill>
              </a:rPr>
              <a:t>which</a:t>
            </a:r>
            <a:r>
              <a:rPr lang="fr-FR" sz="2000" b="1" dirty="0">
                <a:solidFill>
                  <a:srgbClr val="00B050"/>
                </a:solidFill>
              </a:rPr>
              <a:t> changes over time, and </a:t>
            </a:r>
            <a:r>
              <a:rPr lang="fr-FR" sz="2000" b="1" dirty="0" err="1">
                <a:solidFill>
                  <a:srgbClr val="00B050"/>
                </a:solidFill>
              </a:rPr>
              <a:t>will</a:t>
            </a:r>
            <a:r>
              <a:rPr lang="fr-FR" sz="2000" b="1" dirty="0">
                <a:solidFill>
                  <a:srgbClr val="00B050"/>
                </a:solidFill>
              </a:rPr>
              <a:t> </a:t>
            </a:r>
            <a:r>
              <a:rPr lang="fr-FR" sz="2000" b="1" dirty="0" err="1">
                <a:solidFill>
                  <a:srgbClr val="00B050"/>
                </a:solidFill>
              </a:rPr>
              <a:t>vary</a:t>
            </a:r>
            <a:r>
              <a:rPr lang="fr-FR" sz="2000" b="1" dirty="0">
                <a:solidFill>
                  <a:srgbClr val="00B050"/>
                </a:solidFill>
              </a:rPr>
              <a:t> </a:t>
            </a:r>
            <a:r>
              <a:rPr lang="fr-FR" sz="2000" b="1" dirty="0" err="1">
                <a:solidFill>
                  <a:srgbClr val="00B050"/>
                </a:solidFill>
              </a:rPr>
              <a:t>from</a:t>
            </a:r>
            <a:r>
              <a:rPr lang="fr-FR" sz="2000" b="1" dirty="0">
                <a:solidFill>
                  <a:srgbClr val="00B050"/>
                </a:solidFill>
              </a:rPr>
              <a:t> </a:t>
            </a:r>
            <a:r>
              <a:rPr lang="fr-FR" sz="2000" b="1" dirty="0" err="1">
                <a:solidFill>
                  <a:srgbClr val="00B050"/>
                </a:solidFill>
              </a:rPr>
              <a:t>context</a:t>
            </a:r>
            <a:r>
              <a:rPr lang="fr-FR" sz="2000" b="1" dirty="0">
                <a:solidFill>
                  <a:srgbClr val="00B050"/>
                </a:solidFill>
              </a:rPr>
              <a:t> to </a:t>
            </a:r>
            <a:r>
              <a:rPr lang="fr-FR" sz="2000" b="1" dirty="0" err="1">
                <a:solidFill>
                  <a:srgbClr val="00B050"/>
                </a:solidFill>
              </a:rPr>
              <a:t>context</a:t>
            </a:r>
            <a:r>
              <a:rPr lang="fr-FR" sz="2000" dirty="0"/>
              <a:t>. </a:t>
            </a:r>
            <a:r>
              <a:rPr lang="fr-FR" sz="2000" dirty="0" err="1"/>
              <a:t>According</a:t>
            </a:r>
            <a:r>
              <a:rPr lang="fr-FR" sz="2000" dirty="0"/>
              <a:t> to Richards and Rodgers (2001), </a:t>
            </a:r>
            <a:r>
              <a:rPr lang="fr-FR" sz="2000" dirty="0" err="1"/>
              <a:t>competency</a:t>
            </a:r>
            <a:r>
              <a:rPr lang="fr-FR" sz="2000" dirty="0"/>
              <a:t>-</a:t>
            </a:r>
            <a:r>
              <a:rPr lang="fr-FR" sz="2000" dirty="0" err="1"/>
              <a:t>based</a:t>
            </a:r>
            <a:r>
              <a:rPr lang="fr-FR" sz="2000" dirty="0"/>
              <a:t> </a:t>
            </a:r>
            <a:r>
              <a:rPr lang="fr-FR" sz="2000" dirty="0" err="1"/>
              <a:t>language</a:t>
            </a:r>
            <a:r>
              <a:rPr lang="fr-FR" sz="2000" dirty="0"/>
              <a:t> </a:t>
            </a:r>
            <a:r>
              <a:rPr lang="fr-FR" sz="2000" dirty="0" err="1"/>
              <a:t>teaching</a:t>
            </a:r>
            <a:r>
              <a:rPr lang="fr-FR" sz="2000" dirty="0"/>
              <a:t> (CBLT</a:t>
            </a:r>
            <a:r>
              <a:rPr lang="fr-FR" sz="2000" dirty="0">
                <a:solidFill>
                  <a:srgbClr val="FF0000"/>
                </a:solidFill>
              </a:rPr>
              <a:t>) </a:t>
            </a:r>
            <a:r>
              <a:rPr lang="fr-FR" sz="2000" dirty="0" err="1">
                <a:solidFill>
                  <a:srgbClr val="FF0000"/>
                </a:solidFill>
              </a:rPr>
              <a:t>focuses</a:t>
            </a:r>
            <a:r>
              <a:rPr lang="fr-FR" sz="2000" dirty="0">
                <a:solidFill>
                  <a:srgbClr val="FF0000"/>
                </a:solidFill>
              </a:rPr>
              <a:t> on </a:t>
            </a:r>
            <a:r>
              <a:rPr lang="fr-FR" sz="2000" dirty="0" err="1">
                <a:solidFill>
                  <a:srgbClr val="FF0000"/>
                </a:solidFill>
              </a:rPr>
              <a:t>outcomes</a:t>
            </a:r>
            <a:r>
              <a:rPr lang="fr-FR" sz="2000" dirty="0">
                <a:solidFill>
                  <a:srgbClr val="FF0000"/>
                </a:solidFill>
              </a:rPr>
              <a:t> of </a:t>
            </a:r>
            <a:r>
              <a:rPr lang="fr-FR" sz="2000" dirty="0" err="1">
                <a:solidFill>
                  <a:srgbClr val="FF0000"/>
                </a:solidFill>
              </a:rPr>
              <a:t>learning</a:t>
            </a:r>
            <a:r>
              <a:rPr lang="fr-FR" sz="2000" dirty="0"/>
              <a:t>. CBLT </a:t>
            </a:r>
            <a:r>
              <a:rPr lang="fr-FR" sz="2000" dirty="0" err="1"/>
              <a:t>addresses</a:t>
            </a:r>
            <a:r>
              <a:rPr lang="fr-FR" sz="2000" dirty="0"/>
              <a:t> </a:t>
            </a:r>
            <a:r>
              <a:rPr lang="fr-FR" sz="2000" dirty="0" err="1"/>
              <a:t>what</a:t>
            </a:r>
            <a:r>
              <a:rPr lang="fr-FR" sz="2000" dirty="0"/>
              <a:t> the </a:t>
            </a:r>
            <a:r>
              <a:rPr lang="fr-FR" sz="2000" dirty="0" err="1"/>
              <a:t>learners</a:t>
            </a:r>
            <a:r>
              <a:rPr lang="fr-FR" sz="2000" dirty="0"/>
              <a:t> are </a:t>
            </a:r>
            <a:r>
              <a:rPr lang="fr-FR" sz="2000" dirty="0" err="1"/>
              <a:t>expected</a:t>
            </a:r>
            <a:r>
              <a:rPr lang="fr-FR" sz="2000" dirty="0"/>
              <a:t> to do </a:t>
            </a:r>
            <a:r>
              <a:rPr lang="fr-FR" sz="2000" dirty="0" err="1"/>
              <a:t>rather</a:t>
            </a:r>
            <a:r>
              <a:rPr lang="fr-FR" sz="2000" dirty="0"/>
              <a:t> </a:t>
            </a:r>
            <a:r>
              <a:rPr lang="fr-FR" sz="2000" dirty="0" err="1"/>
              <a:t>than</a:t>
            </a:r>
            <a:r>
              <a:rPr lang="fr-FR" sz="2000" dirty="0"/>
              <a:t> </a:t>
            </a:r>
            <a:r>
              <a:rPr lang="fr-FR" sz="2000" dirty="0" err="1"/>
              <a:t>what</a:t>
            </a:r>
            <a:r>
              <a:rPr lang="fr-FR" sz="2000" dirty="0"/>
              <a:t> </a:t>
            </a:r>
            <a:r>
              <a:rPr lang="fr-FR" sz="2000" dirty="0" err="1"/>
              <a:t>they</a:t>
            </a:r>
            <a:r>
              <a:rPr lang="fr-FR" sz="2000" dirty="0"/>
              <a:t> are </a:t>
            </a:r>
            <a:r>
              <a:rPr lang="fr-FR" sz="2000" dirty="0" err="1"/>
              <a:t>expected</a:t>
            </a:r>
            <a:r>
              <a:rPr lang="fr-FR" sz="2000" dirty="0"/>
              <a:t> to </a:t>
            </a:r>
            <a:r>
              <a:rPr lang="fr-FR" sz="2000" dirty="0" err="1"/>
              <a:t>learn</a:t>
            </a:r>
            <a:r>
              <a:rPr lang="fr-FR" sz="2000"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rmAutofit fontScale="90000"/>
          </a:bodyPr>
          <a:lstStyle/>
          <a:p>
            <a:endParaRPr lang="fr-FR" dirty="0"/>
          </a:p>
        </p:txBody>
      </p:sp>
      <p:sp>
        <p:nvSpPr>
          <p:cNvPr id="3" name="Espace réservé du contenu 2"/>
          <p:cNvSpPr>
            <a:spLocks noGrp="1"/>
          </p:cNvSpPr>
          <p:nvPr>
            <p:ph idx="1"/>
          </p:nvPr>
        </p:nvSpPr>
        <p:spPr>
          <a:xfrm>
            <a:off x="457200" y="928670"/>
            <a:ext cx="8229600" cy="5500726"/>
          </a:xfrm>
        </p:spPr>
        <p:txBody>
          <a:bodyPr>
            <a:normAutofit fontScale="62500" lnSpcReduction="20000"/>
          </a:bodyPr>
          <a:lstStyle/>
          <a:p>
            <a:pPr algn="just">
              <a:buNone/>
            </a:pPr>
            <a:r>
              <a:rPr lang="fr-FR" dirty="0"/>
              <a:t>	The </a:t>
            </a:r>
            <a:r>
              <a:rPr lang="fr-FR" dirty="0" err="1"/>
              <a:t>term</a:t>
            </a:r>
            <a:r>
              <a:rPr lang="fr-FR" dirty="0"/>
              <a:t> standard </a:t>
            </a:r>
            <a:r>
              <a:rPr lang="fr-FR" dirty="0" err="1"/>
              <a:t>refers</a:t>
            </a:r>
            <a:r>
              <a:rPr lang="fr-FR" dirty="0"/>
              <a:t> to “</a:t>
            </a:r>
            <a:r>
              <a:rPr lang="fr-FR" b="1" dirty="0" err="1">
                <a:solidFill>
                  <a:srgbClr val="7030A0"/>
                </a:solidFill>
              </a:rPr>
              <a:t>what</a:t>
            </a:r>
            <a:r>
              <a:rPr lang="fr-FR" b="1" dirty="0">
                <a:solidFill>
                  <a:srgbClr val="7030A0"/>
                </a:solidFill>
              </a:rPr>
              <a:t> </a:t>
            </a:r>
            <a:r>
              <a:rPr lang="fr-FR" b="1" dirty="0" err="1">
                <a:solidFill>
                  <a:srgbClr val="7030A0"/>
                </a:solidFill>
              </a:rPr>
              <a:t>students</a:t>
            </a:r>
            <a:r>
              <a:rPr lang="fr-FR" b="1" dirty="0">
                <a:solidFill>
                  <a:srgbClr val="7030A0"/>
                </a:solidFill>
              </a:rPr>
              <a:t> </a:t>
            </a:r>
            <a:r>
              <a:rPr lang="fr-FR" b="1" dirty="0" err="1">
                <a:solidFill>
                  <a:srgbClr val="7030A0"/>
                </a:solidFill>
              </a:rPr>
              <a:t>should</a:t>
            </a:r>
            <a:r>
              <a:rPr lang="fr-FR" b="1" dirty="0">
                <a:solidFill>
                  <a:srgbClr val="7030A0"/>
                </a:solidFill>
              </a:rPr>
              <a:t> know and </a:t>
            </a:r>
            <a:r>
              <a:rPr lang="fr-FR" b="1" dirty="0" err="1">
                <a:solidFill>
                  <a:srgbClr val="7030A0"/>
                </a:solidFill>
              </a:rPr>
              <a:t>be</a:t>
            </a:r>
            <a:r>
              <a:rPr lang="fr-FR" b="1" dirty="0">
                <a:solidFill>
                  <a:srgbClr val="7030A0"/>
                </a:solidFill>
              </a:rPr>
              <a:t> able to do</a:t>
            </a:r>
            <a:r>
              <a:rPr lang="fr-FR" dirty="0"/>
              <a:t>” (</a:t>
            </a:r>
            <a:r>
              <a:rPr lang="fr-FR" dirty="0" err="1"/>
              <a:t>Nunan</a:t>
            </a:r>
            <a:r>
              <a:rPr lang="fr-FR" dirty="0"/>
              <a:t>, 2007, p. 428).</a:t>
            </a:r>
          </a:p>
          <a:p>
            <a:pPr algn="just">
              <a:buNone/>
            </a:pPr>
            <a:r>
              <a:rPr lang="fr-FR" dirty="0"/>
              <a:t>	There are </a:t>
            </a:r>
            <a:r>
              <a:rPr lang="fr-FR" dirty="0" err="1"/>
              <a:t>several</a:t>
            </a:r>
            <a:r>
              <a:rPr lang="fr-FR" dirty="0"/>
              <a:t> </a:t>
            </a:r>
            <a:r>
              <a:rPr lang="fr-FR" dirty="0" err="1"/>
              <a:t>advantages</a:t>
            </a:r>
            <a:r>
              <a:rPr lang="fr-FR" dirty="0"/>
              <a:t> of a CBLT. First of all, CBLT </a:t>
            </a:r>
            <a:r>
              <a:rPr lang="fr-FR" b="1" dirty="0" err="1">
                <a:solidFill>
                  <a:srgbClr val="FFC000"/>
                </a:solidFill>
              </a:rPr>
              <a:t>focuses</a:t>
            </a:r>
            <a:r>
              <a:rPr lang="fr-FR" b="1" dirty="0">
                <a:solidFill>
                  <a:srgbClr val="FFC000"/>
                </a:solidFill>
              </a:rPr>
              <a:t> “on </a:t>
            </a:r>
            <a:r>
              <a:rPr lang="fr-FR" b="1" dirty="0" err="1">
                <a:solidFill>
                  <a:srgbClr val="FFC000"/>
                </a:solidFill>
              </a:rPr>
              <a:t>language</a:t>
            </a:r>
            <a:r>
              <a:rPr lang="fr-FR" b="1" dirty="0">
                <a:solidFill>
                  <a:srgbClr val="FFC000"/>
                </a:solidFill>
              </a:rPr>
              <a:t> as a </a:t>
            </a:r>
            <a:r>
              <a:rPr lang="fr-FR" b="1" dirty="0" err="1">
                <a:solidFill>
                  <a:srgbClr val="FFC000"/>
                </a:solidFill>
              </a:rPr>
              <a:t>tool</a:t>
            </a:r>
            <a:r>
              <a:rPr lang="fr-FR" b="1" dirty="0">
                <a:solidFill>
                  <a:srgbClr val="FFC000"/>
                </a:solidFill>
              </a:rPr>
              <a:t> for communication </a:t>
            </a:r>
            <a:r>
              <a:rPr lang="fr-FR" b="1" dirty="0" err="1">
                <a:solidFill>
                  <a:srgbClr val="FFC000"/>
                </a:solidFill>
              </a:rPr>
              <a:t>rather</a:t>
            </a:r>
            <a:r>
              <a:rPr lang="fr-FR" b="1" dirty="0">
                <a:solidFill>
                  <a:srgbClr val="FFC000"/>
                </a:solidFill>
              </a:rPr>
              <a:t> </a:t>
            </a:r>
            <a:r>
              <a:rPr lang="fr-FR" b="1" dirty="0" err="1">
                <a:solidFill>
                  <a:srgbClr val="FFC000"/>
                </a:solidFill>
              </a:rPr>
              <a:t>than</a:t>
            </a:r>
            <a:r>
              <a:rPr lang="fr-FR" b="1" dirty="0">
                <a:solidFill>
                  <a:srgbClr val="FFC000"/>
                </a:solidFill>
              </a:rPr>
              <a:t> on </a:t>
            </a:r>
            <a:r>
              <a:rPr lang="fr-FR" b="1" dirty="0" err="1">
                <a:solidFill>
                  <a:srgbClr val="FFC000"/>
                </a:solidFill>
              </a:rPr>
              <a:t>language</a:t>
            </a:r>
            <a:r>
              <a:rPr lang="fr-FR" b="1" dirty="0">
                <a:solidFill>
                  <a:srgbClr val="FFC000"/>
                </a:solidFill>
              </a:rPr>
              <a:t> </a:t>
            </a:r>
            <a:r>
              <a:rPr lang="fr-FR" b="1" dirty="0" err="1">
                <a:solidFill>
                  <a:srgbClr val="FFC000"/>
                </a:solidFill>
              </a:rPr>
              <a:t>knowledge</a:t>
            </a:r>
            <a:r>
              <a:rPr lang="fr-FR" b="1" dirty="0">
                <a:solidFill>
                  <a:srgbClr val="FFC000"/>
                </a:solidFill>
              </a:rPr>
              <a:t> as an end in </a:t>
            </a:r>
            <a:r>
              <a:rPr lang="fr-FR" b="1" dirty="0" err="1">
                <a:solidFill>
                  <a:srgbClr val="FFC000"/>
                </a:solidFill>
              </a:rPr>
              <a:t>itself</a:t>
            </a:r>
            <a:r>
              <a:rPr lang="fr-FR" dirty="0"/>
              <a:t>” (</a:t>
            </a:r>
            <a:r>
              <a:rPr lang="fr-FR" dirty="0" err="1"/>
              <a:t>Nunan</a:t>
            </a:r>
            <a:r>
              <a:rPr lang="fr-FR" dirty="0"/>
              <a:t>, 2007, p. 425). It </a:t>
            </a:r>
            <a:r>
              <a:rPr lang="fr-FR" dirty="0" err="1"/>
              <a:t>promotes</a:t>
            </a:r>
            <a:r>
              <a:rPr lang="fr-FR" dirty="0"/>
              <a:t> </a:t>
            </a:r>
            <a:r>
              <a:rPr lang="fr-FR" dirty="0" err="1"/>
              <a:t>responsible</a:t>
            </a:r>
            <a:r>
              <a:rPr lang="fr-FR" dirty="0"/>
              <a:t> and </a:t>
            </a:r>
            <a:r>
              <a:rPr lang="fr-FR" dirty="0" err="1"/>
              <a:t>accountable</a:t>
            </a:r>
            <a:r>
              <a:rPr lang="fr-FR" dirty="0"/>
              <a:t> </a:t>
            </a:r>
            <a:r>
              <a:rPr lang="fr-FR" dirty="0" err="1"/>
              <a:t>teaching</a:t>
            </a:r>
            <a:r>
              <a:rPr lang="fr-FR" dirty="0"/>
              <a:t> (</a:t>
            </a:r>
            <a:r>
              <a:rPr lang="fr-FR" dirty="0" err="1"/>
              <a:t>Findley</a:t>
            </a:r>
            <a:r>
              <a:rPr lang="fr-FR" dirty="0"/>
              <a:t> &amp; Nathan, 1980). </a:t>
            </a:r>
            <a:r>
              <a:rPr lang="fr-FR" dirty="0" err="1"/>
              <a:t>Referring</a:t>
            </a:r>
            <a:r>
              <a:rPr lang="fr-FR" dirty="0"/>
              <a:t> to </a:t>
            </a:r>
            <a:r>
              <a:rPr lang="fr-FR" dirty="0" err="1"/>
              <a:t>benefits</a:t>
            </a:r>
            <a:r>
              <a:rPr lang="fr-FR" dirty="0"/>
              <a:t> of CBE, Norton (1987, as </a:t>
            </a:r>
            <a:r>
              <a:rPr lang="fr-FR" dirty="0" err="1"/>
              <a:t>cited</a:t>
            </a:r>
            <a:r>
              <a:rPr lang="fr-FR" dirty="0"/>
              <a:t> in Sullivan, 1995) states </a:t>
            </a:r>
            <a:r>
              <a:rPr lang="fr-FR" dirty="0" err="1"/>
              <a:t>that</a:t>
            </a:r>
            <a:r>
              <a:rPr lang="fr-FR" dirty="0"/>
              <a:t> in CBE </a:t>
            </a:r>
            <a:r>
              <a:rPr lang="fr-FR" dirty="0" err="1">
                <a:solidFill>
                  <a:srgbClr val="0070C0"/>
                </a:solidFill>
              </a:rPr>
              <a:t>learners</a:t>
            </a:r>
            <a:r>
              <a:rPr lang="fr-FR" dirty="0">
                <a:solidFill>
                  <a:srgbClr val="0070C0"/>
                </a:solidFill>
              </a:rPr>
              <a:t>’ confidence </a:t>
            </a:r>
            <a:r>
              <a:rPr lang="fr-FR" dirty="0" err="1">
                <a:solidFill>
                  <a:srgbClr val="0070C0"/>
                </a:solidFill>
              </a:rPr>
              <a:t>is</a:t>
            </a:r>
            <a:r>
              <a:rPr lang="fr-FR" dirty="0">
                <a:solidFill>
                  <a:srgbClr val="0070C0"/>
                </a:solidFill>
              </a:rPr>
              <a:t> </a:t>
            </a:r>
            <a:r>
              <a:rPr lang="fr-FR" dirty="0" err="1">
                <a:solidFill>
                  <a:srgbClr val="0070C0"/>
                </a:solidFill>
              </a:rPr>
              <a:t>enhanced</a:t>
            </a:r>
            <a:r>
              <a:rPr lang="fr-FR" dirty="0">
                <a:solidFill>
                  <a:srgbClr val="0070C0"/>
                </a:solidFill>
              </a:rPr>
              <a:t> </a:t>
            </a:r>
            <a:r>
              <a:rPr lang="fr-FR" dirty="0" err="1">
                <a:solidFill>
                  <a:srgbClr val="0070C0"/>
                </a:solidFill>
              </a:rPr>
              <a:t>because</a:t>
            </a:r>
            <a:r>
              <a:rPr lang="fr-FR" dirty="0">
                <a:solidFill>
                  <a:srgbClr val="0070C0"/>
                </a:solidFill>
              </a:rPr>
              <a:t> </a:t>
            </a:r>
            <a:r>
              <a:rPr lang="fr-FR" dirty="0" err="1">
                <a:solidFill>
                  <a:srgbClr val="0070C0"/>
                </a:solidFill>
              </a:rPr>
              <a:t>they</a:t>
            </a:r>
            <a:r>
              <a:rPr lang="fr-FR" dirty="0">
                <a:solidFill>
                  <a:srgbClr val="0070C0"/>
                </a:solidFill>
              </a:rPr>
              <a:t> </a:t>
            </a:r>
            <a:r>
              <a:rPr lang="fr-FR" dirty="0" err="1">
                <a:solidFill>
                  <a:srgbClr val="0070C0"/>
                </a:solidFill>
              </a:rPr>
              <a:t>can</a:t>
            </a:r>
            <a:r>
              <a:rPr lang="fr-FR" dirty="0">
                <a:solidFill>
                  <a:srgbClr val="0070C0"/>
                </a:solidFill>
              </a:rPr>
              <a:t> </a:t>
            </a:r>
            <a:r>
              <a:rPr lang="fr-FR" dirty="0" err="1">
                <a:solidFill>
                  <a:srgbClr val="0070C0"/>
                </a:solidFill>
              </a:rPr>
              <a:t>achieve</a:t>
            </a:r>
            <a:r>
              <a:rPr lang="fr-FR" dirty="0">
                <a:solidFill>
                  <a:srgbClr val="0070C0"/>
                </a:solidFill>
              </a:rPr>
              <a:t> </a:t>
            </a:r>
            <a:r>
              <a:rPr lang="fr-FR" dirty="0" err="1">
                <a:solidFill>
                  <a:srgbClr val="0070C0"/>
                </a:solidFill>
              </a:rPr>
              <a:t>competencies</a:t>
            </a:r>
            <a:r>
              <a:rPr lang="fr-FR" dirty="0">
                <a:solidFill>
                  <a:srgbClr val="0070C0"/>
                </a:solidFill>
              </a:rPr>
              <a:t> </a:t>
            </a:r>
            <a:r>
              <a:rPr lang="fr-FR" dirty="0" err="1">
                <a:solidFill>
                  <a:srgbClr val="0070C0"/>
                </a:solidFill>
              </a:rPr>
              <a:t>required</a:t>
            </a:r>
            <a:r>
              <a:rPr lang="fr-FR" dirty="0">
                <a:solidFill>
                  <a:srgbClr val="0070C0"/>
                </a:solidFill>
              </a:rPr>
              <a:t> in the performance in real life. </a:t>
            </a:r>
            <a:r>
              <a:rPr lang="fr-FR" dirty="0" err="1"/>
              <a:t>Another</a:t>
            </a:r>
            <a:r>
              <a:rPr lang="fr-FR" dirty="0"/>
              <a:t> </a:t>
            </a:r>
            <a:r>
              <a:rPr lang="fr-FR" dirty="0" err="1"/>
              <a:t>benefit</a:t>
            </a:r>
            <a:r>
              <a:rPr lang="fr-FR" dirty="0"/>
              <a:t> </a:t>
            </a:r>
            <a:r>
              <a:rPr lang="fr-FR" dirty="0" err="1"/>
              <a:t>is</a:t>
            </a:r>
            <a:r>
              <a:rPr lang="fr-FR" dirty="0"/>
              <a:t> </a:t>
            </a:r>
            <a:r>
              <a:rPr lang="fr-FR" dirty="0" err="1"/>
              <a:t>that</a:t>
            </a:r>
            <a:r>
              <a:rPr lang="fr-FR" dirty="0"/>
              <a:t>, the </a:t>
            </a:r>
            <a:r>
              <a:rPr lang="fr-FR" dirty="0" err="1"/>
              <a:t>instructor</a:t>
            </a:r>
            <a:r>
              <a:rPr lang="fr-FR" dirty="0"/>
              <a:t> </a:t>
            </a:r>
            <a:r>
              <a:rPr lang="fr-FR" b="1" dirty="0">
                <a:solidFill>
                  <a:schemeClr val="accent6">
                    <a:lumMod val="75000"/>
                  </a:schemeClr>
                </a:solidFill>
              </a:rPr>
              <a:t>in CBE </a:t>
            </a:r>
            <a:r>
              <a:rPr lang="fr-FR" b="1" dirty="0" err="1">
                <a:solidFill>
                  <a:schemeClr val="accent6">
                    <a:lumMod val="75000"/>
                  </a:schemeClr>
                </a:solidFill>
              </a:rPr>
              <a:t>is</a:t>
            </a:r>
            <a:r>
              <a:rPr lang="fr-FR" b="1" dirty="0">
                <a:solidFill>
                  <a:schemeClr val="accent6">
                    <a:lumMod val="75000"/>
                  </a:schemeClr>
                </a:solidFill>
              </a:rPr>
              <a:t> a </a:t>
            </a:r>
            <a:r>
              <a:rPr lang="fr-FR" b="1" dirty="0" err="1">
                <a:solidFill>
                  <a:schemeClr val="accent6">
                    <a:lumMod val="75000"/>
                  </a:schemeClr>
                </a:solidFill>
              </a:rPr>
              <a:t>facilitator</a:t>
            </a:r>
            <a:r>
              <a:rPr lang="fr-FR" b="1" dirty="0">
                <a:solidFill>
                  <a:schemeClr val="accent6">
                    <a:lumMod val="75000"/>
                  </a:schemeClr>
                </a:solidFill>
              </a:rPr>
              <a:t> and more training time </a:t>
            </a:r>
            <a:r>
              <a:rPr lang="fr-FR" b="1" dirty="0" err="1">
                <a:solidFill>
                  <a:schemeClr val="accent6">
                    <a:lumMod val="75000"/>
                  </a:schemeClr>
                </a:solidFill>
              </a:rPr>
              <a:t>is</a:t>
            </a:r>
            <a:r>
              <a:rPr lang="fr-FR" b="1" dirty="0">
                <a:solidFill>
                  <a:schemeClr val="accent6">
                    <a:lumMod val="75000"/>
                  </a:schemeClr>
                </a:solidFill>
              </a:rPr>
              <a:t> </a:t>
            </a:r>
            <a:r>
              <a:rPr lang="fr-FR" b="1" dirty="0" err="1">
                <a:solidFill>
                  <a:schemeClr val="accent6">
                    <a:lumMod val="75000"/>
                  </a:schemeClr>
                </a:solidFill>
              </a:rPr>
              <a:t>devoted</a:t>
            </a:r>
            <a:r>
              <a:rPr lang="fr-FR" b="1" dirty="0">
                <a:solidFill>
                  <a:schemeClr val="accent6">
                    <a:lumMod val="75000"/>
                  </a:schemeClr>
                </a:solidFill>
              </a:rPr>
              <a:t> to </a:t>
            </a:r>
            <a:r>
              <a:rPr lang="fr-FR" b="1" dirty="0" err="1">
                <a:solidFill>
                  <a:schemeClr val="accent6">
                    <a:lumMod val="75000"/>
                  </a:schemeClr>
                </a:solidFill>
              </a:rPr>
              <a:t>working</a:t>
            </a:r>
            <a:r>
              <a:rPr lang="fr-FR" b="1" dirty="0">
                <a:solidFill>
                  <a:schemeClr val="accent6">
                    <a:lumMod val="75000"/>
                  </a:schemeClr>
                </a:solidFill>
              </a:rPr>
              <a:t> </a:t>
            </a:r>
            <a:r>
              <a:rPr lang="fr-FR" b="1" dirty="0" err="1">
                <a:solidFill>
                  <a:schemeClr val="accent6">
                    <a:lumMod val="75000"/>
                  </a:schemeClr>
                </a:solidFill>
              </a:rPr>
              <a:t>with</a:t>
            </a:r>
            <a:r>
              <a:rPr lang="fr-FR" b="1" dirty="0">
                <a:solidFill>
                  <a:schemeClr val="accent6">
                    <a:lumMod val="75000"/>
                  </a:schemeClr>
                </a:solidFill>
              </a:rPr>
              <a:t> </a:t>
            </a:r>
            <a:r>
              <a:rPr lang="fr-FR" b="1" dirty="0" err="1">
                <a:solidFill>
                  <a:schemeClr val="accent6">
                    <a:lumMod val="75000"/>
                  </a:schemeClr>
                </a:solidFill>
              </a:rPr>
              <a:t>learners</a:t>
            </a:r>
            <a:r>
              <a:rPr lang="fr-FR" b="1" dirty="0">
                <a:solidFill>
                  <a:schemeClr val="accent6">
                    <a:lumMod val="75000"/>
                  </a:schemeClr>
                </a:solidFill>
              </a:rPr>
              <a:t> </a:t>
            </a:r>
            <a:r>
              <a:rPr lang="fr-FR" b="1" dirty="0" err="1">
                <a:solidFill>
                  <a:schemeClr val="accent6">
                    <a:lumMod val="75000"/>
                  </a:schemeClr>
                </a:solidFill>
              </a:rPr>
              <a:t>individually</a:t>
            </a:r>
            <a:r>
              <a:rPr lang="fr-FR" b="1" dirty="0">
                <a:solidFill>
                  <a:schemeClr val="accent6">
                    <a:lumMod val="75000"/>
                  </a:schemeClr>
                </a:solidFill>
              </a:rPr>
              <a:t> or in </a:t>
            </a:r>
            <a:r>
              <a:rPr lang="fr-FR" b="1" dirty="0" err="1">
                <a:solidFill>
                  <a:schemeClr val="accent6">
                    <a:lumMod val="75000"/>
                  </a:schemeClr>
                </a:solidFill>
              </a:rPr>
              <a:t>small</a:t>
            </a:r>
            <a:r>
              <a:rPr lang="fr-FR" b="1" dirty="0">
                <a:solidFill>
                  <a:schemeClr val="accent6">
                    <a:lumMod val="75000"/>
                  </a:schemeClr>
                </a:solidFill>
              </a:rPr>
              <a:t> groups </a:t>
            </a:r>
            <a:r>
              <a:rPr lang="fr-FR" b="1" dirty="0" err="1">
                <a:solidFill>
                  <a:schemeClr val="accent6">
                    <a:lumMod val="75000"/>
                  </a:schemeClr>
                </a:solidFill>
              </a:rPr>
              <a:t>rather</a:t>
            </a:r>
            <a:r>
              <a:rPr lang="fr-FR" b="1" dirty="0">
                <a:solidFill>
                  <a:schemeClr val="accent6">
                    <a:lumMod val="75000"/>
                  </a:schemeClr>
                </a:solidFill>
              </a:rPr>
              <a:t> </a:t>
            </a:r>
            <a:r>
              <a:rPr lang="fr-FR" b="1" dirty="0" err="1">
                <a:solidFill>
                  <a:schemeClr val="accent6">
                    <a:lumMod val="75000"/>
                  </a:schemeClr>
                </a:solidFill>
              </a:rPr>
              <a:t>than</a:t>
            </a:r>
            <a:r>
              <a:rPr lang="fr-FR" b="1" dirty="0">
                <a:solidFill>
                  <a:schemeClr val="accent6">
                    <a:lumMod val="75000"/>
                  </a:schemeClr>
                </a:solidFill>
              </a:rPr>
              <a:t> </a:t>
            </a:r>
            <a:r>
              <a:rPr lang="fr-FR" b="1" dirty="0" err="1">
                <a:solidFill>
                  <a:schemeClr val="accent6">
                    <a:lumMod val="75000"/>
                  </a:schemeClr>
                </a:solidFill>
              </a:rPr>
              <a:t>presenting</a:t>
            </a:r>
            <a:r>
              <a:rPr lang="fr-FR" b="1" dirty="0">
                <a:solidFill>
                  <a:schemeClr val="accent6">
                    <a:lumMod val="75000"/>
                  </a:schemeClr>
                </a:solidFill>
              </a:rPr>
              <a:t> lectures.</a:t>
            </a:r>
            <a:r>
              <a:rPr lang="fr-FR" dirty="0"/>
              <a:t> Richards and Rodgers (2001) mentions four </a:t>
            </a:r>
            <a:r>
              <a:rPr lang="fr-FR" dirty="0" err="1"/>
              <a:t>advantages</a:t>
            </a:r>
            <a:r>
              <a:rPr lang="fr-FR" dirty="0"/>
              <a:t> of a </a:t>
            </a:r>
            <a:r>
              <a:rPr lang="fr-FR" dirty="0" err="1"/>
              <a:t>competencies</a:t>
            </a:r>
            <a:r>
              <a:rPr lang="fr-FR" dirty="0"/>
              <a:t> </a:t>
            </a:r>
            <a:r>
              <a:rPr lang="fr-FR" dirty="0" err="1"/>
              <a:t>approach</a:t>
            </a:r>
            <a:r>
              <a:rPr lang="fr-FR" dirty="0"/>
              <a:t>: 1. The </a:t>
            </a:r>
            <a:r>
              <a:rPr lang="fr-FR" dirty="0" err="1"/>
              <a:t>competencies</a:t>
            </a:r>
            <a:r>
              <a:rPr lang="fr-FR" dirty="0"/>
              <a:t> are </a:t>
            </a:r>
            <a:r>
              <a:rPr lang="fr-FR" dirty="0" err="1"/>
              <a:t>specific</a:t>
            </a:r>
            <a:r>
              <a:rPr lang="fr-FR" dirty="0"/>
              <a:t> and </a:t>
            </a:r>
            <a:r>
              <a:rPr lang="fr-FR" dirty="0" err="1"/>
              <a:t>practical</a:t>
            </a:r>
            <a:r>
              <a:rPr lang="fr-FR" dirty="0"/>
              <a:t> and </a:t>
            </a:r>
            <a:r>
              <a:rPr lang="fr-FR" dirty="0" err="1"/>
              <a:t>can</a:t>
            </a:r>
            <a:r>
              <a:rPr lang="fr-FR" dirty="0"/>
              <a:t> </a:t>
            </a:r>
            <a:r>
              <a:rPr lang="fr-FR" dirty="0" err="1"/>
              <a:t>be</a:t>
            </a:r>
            <a:r>
              <a:rPr lang="fr-FR" dirty="0"/>
              <a:t> </a:t>
            </a:r>
            <a:r>
              <a:rPr lang="fr-FR" dirty="0" err="1"/>
              <a:t>seen</a:t>
            </a:r>
            <a:r>
              <a:rPr lang="fr-FR" dirty="0"/>
              <a:t> to relate to the </a:t>
            </a:r>
            <a:r>
              <a:rPr lang="fr-FR" dirty="0" err="1"/>
              <a:t>learner’s</a:t>
            </a:r>
            <a:r>
              <a:rPr lang="fr-FR" dirty="0"/>
              <a:t> </a:t>
            </a:r>
            <a:r>
              <a:rPr lang="fr-FR" dirty="0" err="1"/>
              <a:t>needs</a:t>
            </a:r>
            <a:r>
              <a:rPr lang="fr-FR" dirty="0"/>
              <a:t> and </a:t>
            </a:r>
            <a:r>
              <a:rPr lang="fr-FR" dirty="0" err="1"/>
              <a:t>interests</a:t>
            </a:r>
            <a:r>
              <a:rPr lang="fr-FR" dirty="0"/>
              <a:t>. 2. The </a:t>
            </a:r>
            <a:r>
              <a:rPr lang="fr-FR" dirty="0" err="1"/>
              <a:t>learner</a:t>
            </a:r>
            <a:r>
              <a:rPr lang="fr-FR" dirty="0"/>
              <a:t> </a:t>
            </a:r>
            <a:r>
              <a:rPr lang="fr-FR" dirty="0" err="1"/>
              <a:t>can</a:t>
            </a:r>
            <a:r>
              <a:rPr lang="fr-FR" dirty="0"/>
              <a:t> </a:t>
            </a:r>
            <a:r>
              <a:rPr lang="fr-FR" dirty="0" err="1"/>
              <a:t>judge</a:t>
            </a:r>
            <a:r>
              <a:rPr lang="fr-FR" dirty="0"/>
              <a:t> </a:t>
            </a:r>
            <a:r>
              <a:rPr lang="fr-FR" dirty="0" err="1"/>
              <a:t>whether</a:t>
            </a:r>
            <a:r>
              <a:rPr lang="fr-FR" dirty="0"/>
              <a:t> the </a:t>
            </a:r>
            <a:r>
              <a:rPr lang="fr-FR" dirty="0" err="1"/>
              <a:t>competencies</a:t>
            </a:r>
            <a:r>
              <a:rPr lang="fr-FR" dirty="0"/>
              <a:t> </a:t>
            </a:r>
            <a:r>
              <a:rPr lang="fr-FR" dirty="0" err="1"/>
              <a:t>seem</a:t>
            </a:r>
            <a:r>
              <a:rPr lang="fr-FR" dirty="0"/>
              <a:t> relevant and </a:t>
            </a:r>
            <a:r>
              <a:rPr lang="fr-FR" dirty="0" err="1"/>
              <a:t>useful</a:t>
            </a:r>
            <a:r>
              <a:rPr lang="fr-FR" dirty="0"/>
              <a:t>. 3. The </a:t>
            </a:r>
            <a:r>
              <a:rPr lang="fr-FR" dirty="0" err="1"/>
              <a:t>competencies</a:t>
            </a:r>
            <a:r>
              <a:rPr lang="fr-FR" dirty="0"/>
              <a:t> </a:t>
            </a:r>
            <a:r>
              <a:rPr lang="fr-FR" dirty="0" err="1"/>
              <a:t>that</a:t>
            </a:r>
            <a:r>
              <a:rPr lang="fr-FR" dirty="0"/>
              <a:t> </a:t>
            </a:r>
            <a:r>
              <a:rPr lang="fr-FR" dirty="0" err="1"/>
              <a:t>will</a:t>
            </a:r>
            <a:r>
              <a:rPr lang="fr-FR" dirty="0"/>
              <a:t> </a:t>
            </a:r>
            <a:r>
              <a:rPr lang="fr-FR" dirty="0" err="1"/>
              <a:t>be</a:t>
            </a:r>
            <a:r>
              <a:rPr lang="fr-FR" dirty="0"/>
              <a:t> </a:t>
            </a:r>
            <a:r>
              <a:rPr lang="fr-FR" dirty="0" err="1"/>
              <a:t>taught</a:t>
            </a:r>
            <a:r>
              <a:rPr lang="fr-FR" dirty="0"/>
              <a:t> and </a:t>
            </a:r>
            <a:r>
              <a:rPr lang="fr-FR" dirty="0" err="1"/>
              <a:t>tested</a:t>
            </a:r>
            <a:r>
              <a:rPr lang="fr-FR" dirty="0"/>
              <a:t> are </a:t>
            </a:r>
            <a:r>
              <a:rPr lang="fr-FR" dirty="0" err="1"/>
              <a:t>specific</a:t>
            </a:r>
            <a:r>
              <a:rPr lang="fr-FR" dirty="0"/>
              <a:t> and public — </a:t>
            </a:r>
            <a:r>
              <a:rPr lang="fr-FR" dirty="0" err="1"/>
              <a:t>hence</a:t>
            </a:r>
            <a:r>
              <a:rPr lang="fr-FR" dirty="0"/>
              <a:t> the </a:t>
            </a:r>
            <a:r>
              <a:rPr lang="fr-FR" dirty="0" err="1"/>
              <a:t>learner</a:t>
            </a:r>
            <a:r>
              <a:rPr lang="fr-FR" dirty="0"/>
              <a:t> </a:t>
            </a:r>
            <a:r>
              <a:rPr lang="fr-FR" dirty="0" err="1"/>
              <a:t>knows</a:t>
            </a:r>
            <a:r>
              <a:rPr lang="fr-FR" dirty="0"/>
              <a:t> </a:t>
            </a:r>
            <a:r>
              <a:rPr lang="fr-FR" dirty="0" err="1"/>
              <a:t>exactly</a:t>
            </a:r>
            <a:r>
              <a:rPr lang="fr-FR" dirty="0"/>
              <a:t> </a:t>
            </a:r>
            <a:r>
              <a:rPr lang="fr-FR" dirty="0" err="1"/>
              <a:t>what</a:t>
            </a:r>
            <a:r>
              <a:rPr lang="fr-FR" dirty="0"/>
              <a:t> </a:t>
            </a:r>
            <a:r>
              <a:rPr lang="fr-FR" dirty="0" err="1"/>
              <a:t>need</a:t>
            </a:r>
            <a:r>
              <a:rPr lang="fr-FR" dirty="0"/>
              <a:t> to </a:t>
            </a:r>
            <a:r>
              <a:rPr lang="fr-FR" dirty="0" err="1"/>
              <a:t>be</a:t>
            </a:r>
            <a:r>
              <a:rPr lang="fr-FR" dirty="0"/>
              <a:t> </a:t>
            </a:r>
            <a:r>
              <a:rPr lang="fr-FR" dirty="0" err="1"/>
              <a:t>learned</a:t>
            </a:r>
            <a:r>
              <a:rPr lang="fr-FR" dirty="0"/>
              <a:t>. 4. </a:t>
            </a:r>
            <a:r>
              <a:rPr lang="fr-FR" dirty="0" err="1"/>
              <a:t>Competencies</a:t>
            </a:r>
            <a:r>
              <a:rPr lang="fr-FR" dirty="0"/>
              <a:t> </a:t>
            </a:r>
            <a:r>
              <a:rPr lang="fr-FR" dirty="0" err="1"/>
              <a:t>can</a:t>
            </a:r>
            <a:r>
              <a:rPr lang="fr-FR" dirty="0"/>
              <a:t> </a:t>
            </a:r>
            <a:r>
              <a:rPr lang="fr-FR" dirty="0" err="1"/>
              <a:t>be</a:t>
            </a:r>
            <a:r>
              <a:rPr lang="fr-FR" dirty="0"/>
              <a:t> </a:t>
            </a:r>
            <a:r>
              <a:rPr lang="fr-FR" dirty="0" err="1"/>
              <a:t>mastered</a:t>
            </a:r>
            <a:r>
              <a:rPr lang="fr-FR" dirty="0"/>
              <a:t> one </a:t>
            </a:r>
            <a:r>
              <a:rPr lang="fr-FR" dirty="0" err="1"/>
              <a:t>at</a:t>
            </a:r>
            <a:r>
              <a:rPr lang="fr-FR" dirty="0"/>
              <a:t> a time </a:t>
            </a:r>
            <a:r>
              <a:rPr lang="fr-FR" dirty="0" err="1"/>
              <a:t>so</a:t>
            </a:r>
            <a:r>
              <a:rPr lang="fr-FR" dirty="0"/>
              <a:t> the </a:t>
            </a:r>
            <a:r>
              <a:rPr lang="fr-FR" dirty="0" err="1"/>
              <a:t>learner</a:t>
            </a:r>
            <a:r>
              <a:rPr lang="fr-FR" dirty="0"/>
              <a:t> </a:t>
            </a:r>
            <a:r>
              <a:rPr lang="fr-FR" dirty="0" err="1"/>
              <a:t>can</a:t>
            </a:r>
            <a:r>
              <a:rPr lang="fr-FR" dirty="0"/>
              <a:t> </a:t>
            </a:r>
            <a:r>
              <a:rPr lang="fr-FR" dirty="0" err="1"/>
              <a:t>see</a:t>
            </a:r>
            <a:r>
              <a:rPr lang="fr-FR" dirty="0"/>
              <a:t> </a:t>
            </a:r>
            <a:r>
              <a:rPr lang="fr-FR" dirty="0" err="1"/>
              <a:t>what</a:t>
            </a:r>
            <a:r>
              <a:rPr lang="fr-FR" dirty="0"/>
              <a:t> has been </a:t>
            </a:r>
            <a:r>
              <a:rPr lang="fr-FR" dirty="0" err="1"/>
              <a:t>learned</a:t>
            </a:r>
            <a:r>
              <a:rPr lang="fr-FR" dirty="0"/>
              <a:t> and </a:t>
            </a:r>
            <a:r>
              <a:rPr lang="fr-FR" dirty="0" err="1"/>
              <a:t>what</a:t>
            </a:r>
            <a:r>
              <a:rPr lang="fr-FR" dirty="0"/>
              <a:t> </a:t>
            </a:r>
            <a:r>
              <a:rPr lang="fr-FR" dirty="0" err="1"/>
              <a:t>still</a:t>
            </a:r>
            <a:r>
              <a:rPr lang="fr-FR" dirty="0"/>
              <a:t> </a:t>
            </a:r>
            <a:r>
              <a:rPr lang="fr-FR" dirty="0" err="1"/>
              <a:t>remains</a:t>
            </a:r>
            <a:r>
              <a:rPr lang="fr-FR" dirty="0"/>
              <a:t> to </a:t>
            </a:r>
            <a:r>
              <a:rPr lang="fr-FR" dirty="0" err="1"/>
              <a:t>be</a:t>
            </a:r>
            <a:r>
              <a:rPr lang="fr-FR" dirty="0"/>
              <a:t> </a:t>
            </a:r>
            <a:r>
              <a:rPr lang="fr-FR" dirty="0" err="1"/>
              <a:t>learned</a:t>
            </a:r>
            <a:r>
              <a:rPr lang="fr-FR" dirty="0"/>
              <a:t>. (pp. 146-147)</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25404"/>
          </a:xfrm>
        </p:spPr>
        <p:txBody>
          <a:bodyPr>
            <a:normAutofit fontScale="90000"/>
          </a:bodyPr>
          <a:lstStyle/>
          <a:p>
            <a:endParaRPr lang="fr-FR" dirty="0"/>
          </a:p>
        </p:txBody>
      </p:sp>
      <p:sp>
        <p:nvSpPr>
          <p:cNvPr id="3" name="Espace réservé du contenu 2"/>
          <p:cNvSpPr>
            <a:spLocks noGrp="1"/>
          </p:cNvSpPr>
          <p:nvPr>
            <p:ph idx="1"/>
          </p:nvPr>
        </p:nvSpPr>
        <p:spPr>
          <a:xfrm>
            <a:off x="457200" y="571480"/>
            <a:ext cx="8229600" cy="5554683"/>
          </a:xfrm>
        </p:spPr>
        <p:txBody>
          <a:bodyPr>
            <a:normAutofit fontScale="85000" lnSpcReduction="20000"/>
          </a:bodyPr>
          <a:lstStyle/>
          <a:p>
            <a:pPr>
              <a:buNone/>
            </a:pPr>
            <a:r>
              <a:rPr lang="en-US" dirty="0"/>
              <a:t>	</a:t>
            </a:r>
          </a:p>
          <a:p>
            <a:pPr algn="just">
              <a:buNone/>
            </a:pPr>
            <a:r>
              <a:rPr lang="en-US" dirty="0"/>
              <a:t>	As a result, we note that the essence of the new paradigm of education can be characterized by the following factors: </a:t>
            </a:r>
          </a:p>
          <a:p>
            <a:pPr marL="514350" indent="-514350" algn="just">
              <a:buAutoNum type="arabicPeriod"/>
            </a:pPr>
            <a:r>
              <a:rPr lang="en-US" dirty="0">
                <a:solidFill>
                  <a:srgbClr val="92D050"/>
                </a:solidFill>
              </a:rPr>
              <a:t>The displacement of the main emphasis from mastering the large amounts of information to master the methods of continuous acquisition of new knowledge and the ability to learn independently;</a:t>
            </a:r>
            <a:r>
              <a:rPr lang="en-US" dirty="0"/>
              <a:t> </a:t>
            </a:r>
          </a:p>
          <a:p>
            <a:pPr marL="514350" indent="-514350" algn="just">
              <a:buAutoNum type="arabicPeriod"/>
            </a:pPr>
            <a:r>
              <a:rPr lang="en-US" dirty="0">
                <a:solidFill>
                  <a:srgbClr val="C00000"/>
                </a:solidFill>
              </a:rPr>
              <a:t>The mastering of skills to work with any information</a:t>
            </a:r>
            <a:r>
              <a:rPr lang="en-US" dirty="0"/>
              <a:t>, with mixed, contradictory data, forming the skills of independent, </a:t>
            </a:r>
            <a:r>
              <a:rPr lang="en-US" dirty="0">
                <a:solidFill>
                  <a:srgbClr val="C00000"/>
                </a:solidFill>
              </a:rPr>
              <a:t>critical way of thinking</a:t>
            </a:r>
            <a:r>
              <a:rPr lang="en-US" dirty="0"/>
              <a:t>; </a:t>
            </a:r>
          </a:p>
          <a:p>
            <a:pPr marL="514350" indent="-514350" algn="just">
              <a:buAutoNum type="arabicPeriod"/>
            </a:pPr>
            <a:r>
              <a:rPr lang="en-US" dirty="0"/>
              <a:t> The gradual change of the traditional principle "form of knowledge and skills" to the principle "</a:t>
            </a:r>
            <a:r>
              <a:rPr lang="en-US" dirty="0">
                <a:solidFill>
                  <a:srgbClr val="FF0000"/>
                </a:solidFill>
              </a:rPr>
              <a:t>to form professional competence." </a:t>
            </a:r>
            <a:endParaRPr lang="fr-FR"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r>
              <a:rPr lang="fr-FR" b="1" dirty="0">
                <a:solidFill>
                  <a:srgbClr val="FF0000"/>
                </a:solidFill>
              </a:rPr>
              <a:t>PPP</a:t>
            </a:r>
          </a:p>
        </p:txBody>
      </p:sp>
      <p:sp>
        <p:nvSpPr>
          <p:cNvPr id="3" name="Espace réservé du contenu 2"/>
          <p:cNvSpPr>
            <a:spLocks noGrp="1"/>
          </p:cNvSpPr>
          <p:nvPr>
            <p:ph idx="1"/>
          </p:nvPr>
        </p:nvSpPr>
        <p:spPr>
          <a:xfrm>
            <a:off x="457200" y="1000108"/>
            <a:ext cx="8229600" cy="5126055"/>
          </a:xfrm>
        </p:spPr>
        <p:txBody>
          <a:bodyPr>
            <a:normAutofit/>
          </a:bodyPr>
          <a:lstStyle/>
          <a:p>
            <a:pPr algn="just">
              <a:buFont typeface="Wingdings" pitchFamily="2" charset="2"/>
              <a:buChar char="v"/>
            </a:pPr>
            <a:r>
              <a:rPr lang="fr-FR" dirty="0"/>
              <a:t>  	 </a:t>
            </a:r>
            <a:r>
              <a:rPr lang="en-US" sz="2800" dirty="0"/>
              <a:t>The first stage is the presentation of an aspect of language in a context that students are familiar with.</a:t>
            </a:r>
          </a:p>
          <a:p>
            <a:pPr algn="just">
              <a:buFont typeface="Wingdings" pitchFamily="2" charset="2"/>
              <a:buChar char="v"/>
            </a:pPr>
            <a:r>
              <a:rPr lang="en-US" sz="2800" dirty="0"/>
              <a:t>	The second stage is practice, where students will be given an activity that gives them plenty of opportunities to practice the new aspect of language and become familiar with it whilst receiving limited and appropriate assistance from the teacher.</a:t>
            </a:r>
          </a:p>
          <a:p>
            <a:pPr algn="just">
              <a:buFont typeface="Wingdings" pitchFamily="2" charset="2"/>
              <a:buChar char="v"/>
            </a:pPr>
            <a:r>
              <a:rPr lang="en-US" sz="2800" dirty="0"/>
              <a:t>	The third stage is production where the students will use the language in context, in an activity set up by the teacher who will be giving minimal assistance,</a:t>
            </a:r>
          </a:p>
          <a:p>
            <a:pPr algn="just">
              <a:buNone/>
            </a:pPr>
            <a:endParaRPr lang="fr-FR" sz="28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1401</Words>
  <Application>Microsoft Office PowerPoint</Application>
  <PresentationFormat>On-screen Show (4:3)</PresentationFormat>
  <Paragraphs>90</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Thème Office</vt:lpstr>
      <vt:lpstr>PowerPoint Presentation</vt:lpstr>
      <vt:lpstr>GRAMMAR TRANSLATION METHOD</vt:lpstr>
      <vt:lpstr>AUDIO-LINGUALISM</vt:lpstr>
      <vt:lpstr>COMMUNICATIVE LANGUAGE TEACHING </vt:lpstr>
      <vt:lpstr>PowerPoint Presentation</vt:lpstr>
      <vt:lpstr>COMPETENCY BASED APPROACH </vt:lpstr>
      <vt:lpstr>PowerPoint Presentation</vt:lpstr>
      <vt:lpstr>PowerPoint Presentation</vt:lpstr>
      <vt:lpstr>PPP</vt:lpstr>
      <vt:lpstr>PowerPoint Presentation</vt:lpstr>
      <vt:lpstr>ECLECTICISM</vt:lpstr>
      <vt:lpstr>PowerPoint Presentation</vt:lpstr>
      <vt:lpstr>PowerPoint Presentation</vt:lpstr>
      <vt:lpstr>Features of the Eclectic Approach</vt:lpstr>
      <vt:lpstr>LEARNERS’ ROLES</vt:lpstr>
      <vt:lpstr>Advantages of the Eclectic Approach</vt:lpstr>
      <vt:lpstr>Drawbacks </vt:lpstr>
      <vt:lpstr>PowerPoint Presentation</vt:lpstr>
      <vt:lpstr>MISCONCEPTIONS</vt:lpstr>
      <vt:lpstr>POST METHOD ERA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Utilisateur Windows</dc:creator>
  <cp:lastModifiedBy>Abdelghafour Boukaidi</cp:lastModifiedBy>
  <cp:revision>36</cp:revision>
  <dcterms:created xsi:type="dcterms:W3CDTF">2019-12-25T21:30:59Z</dcterms:created>
  <dcterms:modified xsi:type="dcterms:W3CDTF">2020-01-07T22:32:42Z</dcterms:modified>
</cp:coreProperties>
</file>